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notesSlides/notesSlide4.xml" ContentType="application/vnd.openxmlformats-officedocument.presentationml.notesSlide+xml"/>
  <Override PartName="/ppt/theme/themeOverride6.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67" r:id="rId2"/>
    <p:sldMasterId id="2147483694" r:id="rId3"/>
    <p:sldMasterId id="2147483652" r:id="rId4"/>
    <p:sldMasterId id="2147483680" r:id="rId5"/>
  </p:sldMasterIdLst>
  <p:notesMasterIdLst>
    <p:notesMasterId r:id="rId42"/>
  </p:notesMasterIdLst>
  <p:handoutMasterIdLst>
    <p:handoutMasterId r:id="rId43"/>
  </p:handoutMasterIdLst>
  <p:sldIdLst>
    <p:sldId id="260" r:id="rId6"/>
    <p:sldId id="257" r:id="rId7"/>
    <p:sldId id="261" r:id="rId8"/>
    <p:sldId id="258" r:id="rId9"/>
    <p:sldId id="286" r:id="rId10"/>
    <p:sldId id="282" r:id="rId11"/>
    <p:sldId id="263" r:id="rId12"/>
    <p:sldId id="276" r:id="rId13"/>
    <p:sldId id="277" r:id="rId14"/>
    <p:sldId id="262" r:id="rId15"/>
    <p:sldId id="289" r:id="rId16"/>
    <p:sldId id="281" r:id="rId17"/>
    <p:sldId id="283" r:id="rId18"/>
    <p:sldId id="278" r:id="rId19"/>
    <p:sldId id="264" r:id="rId20"/>
    <p:sldId id="266" r:id="rId21"/>
    <p:sldId id="280" r:id="rId22"/>
    <p:sldId id="290" r:id="rId23"/>
    <p:sldId id="284" r:id="rId24"/>
    <p:sldId id="293" r:id="rId25"/>
    <p:sldId id="294" r:id="rId26"/>
    <p:sldId id="295" r:id="rId27"/>
    <p:sldId id="285" r:id="rId28"/>
    <p:sldId id="279" r:id="rId29"/>
    <p:sldId id="287" r:id="rId30"/>
    <p:sldId id="288" r:id="rId31"/>
    <p:sldId id="292" r:id="rId32"/>
    <p:sldId id="268" r:id="rId33"/>
    <p:sldId id="269" r:id="rId34"/>
    <p:sldId id="265" r:id="rId35"/>
    <p:sldId id="270" r:id="rId36"/>
    <p:sldId id="272" r:id="rId37"/>
    <p:sldId id="273" r:id="rId38"/>
    <p:sldId id="274" r:id="rId39"/>
    <p:sldId id="271" r:id="rId40"/>
    <p:sldId id="275" r:id="rId4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CA91"/>
    <a:srgbClr val="25005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0C1D8E-A432-46B7-B275-99A2E98E42A9}" v="25" dt="2026-07-01T16:33:02.3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67" autoAdjust="0"/>
    <p:restoredTop sz="72952" autoAdjust="0"/>
  </p:normalViewPr>
  <p:slideViewPr>
    <p:cSldViewPr snapToGrid="0" snapToObjects="1" showGuides="1">
      <p:cViewPr varScale="1">
        <p:scale>
          <a:sx n="85" d="100"/>
          <a:sy n="85" d="100"/>
        </p:scale>
        <p:origin x="1446" y="33"/>
      </p:cViewPr>
      <p:guideLst>
        <p:guide orient="horz" pos="1620"/>
        <p:guide pos="28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Perez" userId="afef2a3b-ee95-454f-9706-ad47acd0f8ae" providerId="ADAL" clId="{4586601C-795E-4F11-8CCC-2C0F82F473DD}"/>
    <pc:docChg chg="undo custSel addSld delSld modSld">
      <pc:chgData name="Carol Perez" userId="afef2a3b-ee95-454f-9706-ad47acd0f8ae" providerId="ADAL" clId="{4586601C-795E-4F11-8CCC-2C0F82F473DD}" dt="2026-07-01T16:36:18.878" v="1104" actId="20577"/>
      <pc:docMkLst>
        <pc:docMk/>
      </pc:docMkLst>
      <pc:sldChg chg="modSp mod modNotesTx">
        <pc:chgData name="Carol Perez" userId="afef2a3b-ee95-454f-9706-ad47acd0f8ae" providerId="ADAL" clId="{4586601C-795E-4F11-8CCC-2C0F82F473DD}" dt="2026-07-01T16:34:32.232" v="1094" actId="20577"/>
        <pc:sldMkLst>
          <pc:docMk/>
          <pc:sldMk cId="263131919" sldId="262"/>
        </pc:sldMkLst>
        <pc:spChg chg="mod">
          <ac:chgData name="Carol Perez" userId="afef2a3b-ee95-454f-9706-ad47acd0f8ae" providerId="ADAL" clId="{4586601C-795E-4F11-8CCC-2C0F82F473DD}" dt="2026-07-01T15:24:09.213" v="18" actId="115"/>
          <ac:spMkLst>
            <pc:docMk/>
            <pc:sldMk cId="263131919" sldId="262"/>
            <ac:spMk id="6" creationId="{00000000-0000-0000-0000-000000000000}"/>
          </ac:spMkLst>
        </pc:spChg>
      </pc:sldChg>
      <pc:sldChg chg="modSp mod">
        <pc:chgData name="Carol Perez" userId="afef2a3b-ee95-454f-9706-ad47acd0f8ae" providerId="ADAL" clId="{4586601C-795E-4F11-8CCC-2C0F82F473DD}" dt="2026-07-01T15:28:56.959" v="145" actId="20577"/>
        <pc:sldMkLst>
          <pc:docMk/>
          <pc:sldMk cId="2871934983" sldId="264"/>
        </pc:sldMkLst>
        <pc:spChg chg="mod">
          <ac:chgData name="Carol Perez" userId="afef2a3b-ee95-454f-9706-ad47acd0f8ae" providerId="ADAL" clId="{4586601C-795E-4F11-8CCC-2C0F82F473DD}" dt="2026-07-01T15:28:56.959" v="145" actId="20577"/>
          <ac:spMkLst>
            <pc:docMk/>
            <pc:sldMk cId="2871934983" sldId="264"/>
            <ac:spMk id="6" creationId="{00000000-0000-0000-0000-000000000000}"/>
          </ac:spMkLst>
        </pc:spChg>
      </pc:sldChg>
      <pc:sldChg chg="modSp mod modNotesTx">
        <pc:chgData name="Carol Perez" userId="afef2a3b-ee95-454f-9706-ad47acd0f8ae" providerId="ADAL" clId="{4586601C-795E-4F11-8CCC-2C0F82F473DD}" dt="2026-07-01T16:36:18.878" v="1104" actId="20577"/>
        <pc:sldMkLst>
          <pc:docMk/>
          <pc:sldMk cId="3684340529" sldId="274"/>
        </pc:sldMkLst>
        <pc:spChg chg="mod">
          <ac:chgData name="Carol Perez" userId="afef2a3b-ee95-454f-9706-ad47acd0f8ae" providerId="ADAL" clId="{4586601C-795E-4F11-8CCC-2C0F82F473DD}" dt="2026-07-01T16:36:18.878" v="1104" actId="20577"/>
          <ac:spMkLst>
            <pc:docMk/>
            <pc:sldMk cId="3684340529" sldId="274"/>
            <ac:spMk id="2" creationId="{00000000-0000-0000-0000-000000000000}"/>
          </ac:spMkLst>
        </pc:spChg>
      </pc:sldChg>
      <pc:sldChg chg="modSp mod">
        <pc:chgData name="Carol Perez" userId="afef2a3b-ee95-454f-9706-ad47acd0f8ae" providerId="ADAL" clId="{4586601C-795E-4F11-8CCC-2C0F82F473DD}" dt="2026-07-01T15:30:14.951" v="197" actId="20577"/>
        <pc:sldMkLst>
          <pc:docMk/>
          <pc:sldMk cId="407180497" sldId="280"/>
        </pc:sldMkLst>
        <pc:spChg chg="mod">
          <ac:chgData name="Carol Perez" userId="afef2a3b-ee95-454f-9706-ad47acd0f8ae" providerId="ADAL" clId="{4586601C-795E-4F11-8CCC-2C0F82F473DD}" dt="2026-07-01T15:30:14.951" v="197" actId="20577"/>
          <ac:spMkLst>
            <pc:docMk/>
            <pc:sldMk cId="407180497" sldId="280"/>
            <ac:spMk id="6" creationId="{00000000-0000-0000-0000-000000000000}"/>
          </ac:spMkLst>
        </pc:spChg>
      </pc:sldChg>
      <pc:sldChg chg="modSp mod">
        <pc:chgData name="Carol Perez" userId="afef2a3b-ee95-454f-9706-ad47acd0f8ae" providerId="ADAL" clId="{4586601C-795E-4F11-8CCC-2C0F82F473DD}" dt="2026-07-01T16:06:45.002" v="214" actId="20577"/>
        <pc:sldMkLst>
          <pc:docMk/>
          <pc:sldMk cId="646349061" sldId="288"/>
        </pc:sldMkLst>
        <pc:spChg chg="mod">
          <ac:chgData name="Carol Perez" userId="afef2a3b-ee95-454f-9706-ad47acd0f8ae" providerId="ADAL" clId="{4586601C-795E-4F11-8CCC-2C0F82F473DD}" dt="2026-07-01T16:06:45.002" v="214" actId="20577"/>
          <ac:spMkLst>
            <pc:docMk/>
            <pc:sldMk cId="646349061" sldId="288"/>
            <ac:spMk id="6" creationId="{15B7EF62-76EF-E941-6CBC-3A6AC3E50213}"/>
          </ac:spMkLst>
        </pc:spChg>
      </pc:sldChg>
      <pc:sldChg chg="modSp add del mod">
        <pc:chgData name="Carol Perez" userId="afef2a3b-ee95-454f-9706-ad47acd0f8ae" providerId="ADAL" clId="{4586601C-795E-4F11-8CCC-2C0F82F473DD}" dt="2026-07-01T16:06:49.068" v="215" actId="2696"/>
        <pc:sldMkLst>
          <pc:docMk/>
          <pc:sldMk cId="1445033654" sldId="291"/>
        </pc:sldMkLst>
        <pc:spChg chg="mod">
          <ac:chgData name="Carol Perez" userId="afef2a3b-ee95-454f-9706-ad47acd0f8ae" providerId="ADAL" clId="{4586601C-795E-4F11-8CCC-2C0F82F473DD}" dt="2026-07-01T16:06:28.753" v="212" actId="20577"/>
          <ac:spMkLst>
            <pc:docMk/>
            <pc:sldMk cId="1445033654" sldId="291"/>
            <ac:spMk id="6" creationId="{42C124E2-F63C-5AF3-B3F0-CE0D3F4E0E00}"/>
          </ac:spMkLst>
        </pc:spChg>
      </pc:sldChg>
      <pc:sldChg chg="add del">
        <pc:chgData name="Carol Perez" userId="afef2a3b-ee95-454f-9706-ad47acd0f8ae" providerId="ADAL" clId="{4586601C-795E-4F11-8CCC-2C0F82F473DD}" dt="2026-07-01T16:06:10.069" v="207"/>
        <pc:sldMkLst>
          <pc:docMk/>
          <pc:sldMk cId="512141728" sldId="292"/>
        </pc:sldMkLst>
      </pc:sldChg>
      <pc:sldChg chg="modSp add mod">
        <pc:chgData name="Carol Perez" userId="afef2a3b-ee95-454f-9706-ad47acd0f8ae" providerId="ADAL" clId="{4586601C-795E-4F11-8CCC-2C0F82F473DD}" dt="2026-07-01T16:18:12.312" v="503" actId="20577"/>
        <pc:sldMkLst>
          <pc:docMk/>
          <pc:sldMk cId="2181358894" sldId="292"/>
        </pc:sldMkLst>
        <pc:spChg chg="mod">
          <ac:chgData name="Carol Perez" userId="afef2a3b-ee95-454f-9706-ad47acd0f8ae" providerId="ADAL" clId="{4586601C-795E-4F11-8CCC-2C0F82F473DD}" dt="2026-07-01T16:18:12.312" v="503" actId="20577"/>
          <ac:spMkLst>
            <pc:docMk/>
            <pc:sldMk cId="2181358894" sldId="292"/>
            <ac:spMk id="6" creationId="{AB39DFF7-5EC9-38C8-016F-0A064BDBA37A}"/>
          </ac:spMkLst>
        </pc:spChg>
      </pc:sldChg>
      <pc:sldChg chg="addSp modSp add mod">
        <pc:chgData name="Carol Perez" userId="afef2a3b-ee95-454f-9706-ad47acd0f8ae" providerId="ADAL" clId="{4586601C-795E-4F11-8CCC-2C0F82F473DD}" dt="2026-07-01T16:22:34.844" v="617" actId="20577"/>
        <pc:sldMkLst>
          <pc:docMk/>
          <pc:sldMk cId="2967002506" sldId="293"/>
        </pc:sldMkLst>
        <pc:spChg chg="mod">
          <ac:chgData name="Carol Perez" userId="afef2a3b-ee95-454f-9706-ad47acd0f8ae" providerId="ADAL" clId="{4586601C-795E-4F11-8CCC-2C0F82F473DD}" dt="2026-07-01T16:22:34.844" v="617" actId="20577"/>
          <ac:spMkLst>
            <pc:docMk/>
            <pc:sldMk cId="2967002506" sldId="293"/>
            <ac:spMk id="2" creationId="{916B3C4B-A8A3-89A2-000E-1B61ED9A60D2}"/>
          </ac:spMkLst>
        </pc:spChg>
        <pc:spChg chg="mod">
          <ac:chgData name="Carol Perez" userId="afef2a3b-ee95-454f-9706-ad47acd0f8ae" providerId="ADAL" clId="{4586601C-795E-4F11-8CCC-2C0F82F473DD}" dt="2026-07-01T16:22:25.723" v="614"/>
          <ac:spMkLst>
            <pc:docMk/>
            <pc:sldMk cId="2967002506" sldId="293"/>
            <ac:spMk id="6" creationId="{6143215C-E4D2-536A-B9D8-070030C798D0}"/>
          </ac:spMkLst>
        </pc:spChg>
        <pc:picChg chg="add mod">
          <ac:chgData name="Carol Perez" userId="afef2a3b-ee95-454f-9706-ad47acd0f8ae" providerId="ADAL" clId="{4586601C-795E-4F11-8CCC-2C0F82F473DD}" dt="2026-07-01T16:21:59.646" v="611" actId="1076"/>
          <ac:picMkLst>
            <pc:docMk/>
            <pc:sldMk cId="2967002506" sldId="293"/>
            <ac:picMk id="7" creationId="{EB60977B-4D55-AA9C-986F-44BE20977498}"/>
          </ac:picMkLst>
        </pc:picChg>
        <pc:picChg chg="add mod">
          <ac:chgData name="Carol Perez" userId="afef2a3b-ee95-454f-9706-ad47acd0f8ae" providerId="ADAL" clId="{4586601C-795E-4F11-8CCC-2C0F82F473DD}" dt="2026-07-01T16:22:30.993" v="616" actId="1076"/>
          <ac:picMkLst>
            <pc:docMk/>
            <pc:sldMk cId="2967002506" sldId="293"/>
            <ac:picMk id="9" creationId="{432E598E-6870-B16E-8089-A6E9D6788C82}"/>
          </ac:picMkLst>
        </pc:picChg>
      </pc:sldChg>
      <pc:sldChg chg="modSp add mod">
        <pc:chgData name="Carol Perez" userId="afef2a3b-ee95-454f-9706-ad47acd0f8ae" providerId="ADAL" clId="{4586601C-795E-4F11-8CCC-2C0F82F473DD}" dt="2026-07-01T16:22:37.343" v="618" actId="20577"/>
        <pc:sldMkLst>
          <pc:docMk/>
          <pc:sldMk cId="2022209844" sldId="294"/>
        </pc:sldMkLst>
        <pc:spChg chg="mod">
          <ac:chgData name="Carol Perez" userId="afef2a3b-ee95-454f-9706-ad47acd0f8ae" providerId="ADAL" clId="{4586601C-795E-4F11-8CCC-2C0F82F473DD}" dt="2026-07-01T16:22:37.343" v="618" actId="20577"/>
          <ac:spMkLst>
            <pc:docMk/>
            <pc:sldMk cId="2022209844" sldId="294"/>
            <ac:spMk id="2" creationId="{7F33ECB4-ED11-FD67-7B4B-DA589D5BA6BD}"/>
          </ac:spMkLst>
        </pc:spChg>
        <pc:spChg chg="mod">
          <ac:chgData name="Carol Perez" userId="afef2a3b-ee95-454f-9706-ad47acd0f8ae" providerId="ADAL" clId="{4586601C-795E-4F11-8CCC-2C0F82F473DD}" dt="2026-07-01T16:21:50.079" v="609" actId="20577"/>
          <ac:spMkLst>
            <pc:docMk/>
            <pc:sldMk cId="2022209844" sldId="294"/>
            <ac:spMk id="6" creationId="{C14DC33B-6CC8-0187-077E-FBC1D3B8A441}"/>
          </ac:spMkLst>
        </pc:spChg>
      </pc:sldChg>
      <pc:sldChg chg="addSp modSp add mod">
        <pc:chgData name="Carol Perez" userId="afef2a3b-ee95-454f-9706-ad47acd0f8ae" providerId="ADAL" clId="{4586601C-795E-4F11-8CCC-2C0F82F473DD}" dt="2026-07-01T16:33:09.721" v="951" actId="1076"/>
        <pc:sldMkLst>
          <pc:docMk/>
          <pc:sldMk cId="427931489" sldId="295"/>
        </pc:sldMkLst>
        <pc:spChg chg="mod">
          <ac:chgData name="Carol Perez" userId="afef2a3b-ee95-454f-9706-ad47acd0f8ae" providerId="ADAL" clId="{4586601C-795E-4F11-8CCC-2C0F82F473DD}" dt="2026-07-01T16:29:19.441" v="653" actId="20577"/>
          <ac:spMkLst>
            <pc:docMk/>
            <pc:sldMk cId="427931489" sldId="295"/>
            <ac:spMk id="2" creationId="{811CFB33-252A-D476-BB52-F91492B7AB5D}"/>
          </ac:spMkLst>
        </pc:spChg>
        <pc:spChg chg="mod">
          <ac:chgData name="Carol Perez" userId="afef2a3b-ee95-454f-9706-ad47acd0f8ae" providerId="ADAL" clId="{4586601C-795E-4F11-8CCC-2C0F82F473DD}" dt="2026-07-01T16:33:02.144" v="946" actId="20577"/>
          <ac:spMkLst>
            <pc:docMk/>
            <pc:sldMk cId="427931489" sldId="295"/>
            <ac:spMk id="6" creationId="{257CDC8A-27B2-29C4-E22E-4E930AB6F0AA}"/>
          </ac:spMkLst>
        </pc:spChg>
        <pc:picChg chg="add mod">
          <ac:chgData name="Carol Perez" userId="afef2a3b-ee95-454f-9706-ad47acd0f8ae" providerId="ADAL" clId="{4586601C-795E-4F11-8CCC-2C0F82F473DD}" dt="2026-07-01T16:33:09.721" v="951" actId="1076"/>
          <ac:picMkLst>
            <pc:docMk/>
            <pc:sldMk cId="427931489" sldId="295"/>
            <ac:picMk id="4" creationId="{A7781BD5-2D84-74FA-29AC-CBB54C873CA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E82024-6F8F-2AD1-19B9-A09841D168D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0B36B93-5BD4-3638-227F-D170C12673D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D6F81C-0A26-41B1-95AC-C869F0A645DE}" type="datetimeFigureOut">
              <a:rPr lang="en-US" smtClean="0"/>
              <a:t>7/1/2026</a:t>
            </a:fld>
            <a:endParaRPr lang="en-US"/>
          </a:p>
        </p:txBody>
      </p:sp>
      <p:sp>
        <p:nvSpPr>
          <p:cNvPr id="4" name="Footer Placeholder 3">
            <a:extLst>
              <a:ext uri="{FF2B5EF4-FFF2-40B4-BE49-F238E27FC236}">
                <a16:creationId xmlns:a16="http://schemas.microsoft.com/office/drawing/2014/main" id="{33960A5A-CCC0-548D-E9D7-450390455D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493CD25-2CC3-DBB7-77C9-E1D43BFD91F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0B5A54-97B3-48D8-BEED-304FA5BFC563}" type="slidenum">
              <a:rPr lang="en-US" smtClean="0"/>
              <a:t>‹#›</a:t>
            </a:fld>
            <a:endParaRPr lang="en-US"/>
          </a:p>
        </p:txBody>
      </p:sp>
    </p:spTree>
    <p:extLst>
      <p:ext uri="{BB962C8B-B14F-4D97-AF65-F5344CB8AC3E}">
        <p14:creationId xmlns:p14="http://schemas.microsoft.com/office/powerpoint/2010/main" val="8306765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62A46-B7E5-4A65-9D1E-7EFEB2F1EFE5}" type="datetimeFigureOut">
              <a:rPr lang="en-US" smtClean="0"/>
              <a:t>7/1/2026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BB6253-B43B-45FD-A5C6-EAB7E10B3272}" type="slidenum">
              <a:rPr lang="en-US" smtClean="0"/>
              <a:t>‹#›</a:t>
            </a:fld>
            <a:endParaRPr lang="en-US"/>
          </a:p>
        </p:txBody>
      </p:sp>
    </p:spTree>
    <p:extLst>
      <p:ext uri="{BB962C8B-B14F-4D97-AF65-F5344CB8AC3E}">
        <p14:creationId xmlns:p14="http://schemas.microsoft.com/office/powerpoint/2010/main" val="7950892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that the UW Supervisor can’t supervise</a:t>
            </a:r>
            <a:r>
              <a:rPr lang="en-US" baseline="0" dirty="0"/>
              <a:t> for a position at a higher grade than what they are</a:t>
            </a:r>
            <a:endParaRPr lang="en-US" dirty="0"/>
          </a:p>
        </p:txBody>
      </p:sp>
      <p:sp>
        <p:nvSpPr>
          <p:cNvPr id="4" name="Slide Number Placeholder 3"/>
          <p:cNvSpPr>
            <a:spLocks noGrp="1"/>
          </p:cNvSpPr>
          <p:nvPr>
            <p:ph type="sldNum" sz="quarter" idx="10"/>
          </p:nvPr>
        </p:nvSpPr>
        <p:spPr/>
        <p:txBody>
          <a:bodyPr/>
          <a:lstStyle/>
          <a:p>
            <a:fld id="{1EBB6253-B43B-45FD-A5C6-EAB7E10B3272}" type="slidenum">
              <a:rPr lang="en-US" smtClean="0"/>
              <a:t>4</a:t>
            </a:fld>
            <a:endParaRPr lang="en-US"/>
          </a:p>
        </p:txBody>
      </p:sp>
    </p:spTree>
    <p:extLst>
      <p:ext uri="{BB962C8B-B14F-4D97-AF65-F5344CB8AC3E}">
        <p14:creationId xmlns:p14="http://schemas.microsoft.com/office/powerpoint/2010/main" val="1317732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INSERT J-2 POLICY HERE </a:t>
            </a:r>
          </a:p>
        </p:txBody>
      </p:sp>
      <p:sp>
        <p:nvSpPr>
          <p:cNvPr id="4" name="Slide Number Placeholder 3"/>
          <p:cNvSpPr>
            <a:spLocks noGrp="1"/>
          </p:cNvSpPr>
          <p:nvPr>
            <p:ph type="sldNum" sz="quarter" idx="10"/>
          </p:nvPr>
        </p:nvSpPr>
        <p:spPr/>
        <p:txBody>
          <a:bodyPr/>
          <a:lstStyle/>
          <a:p>
            <a:fld id="{1EBB6253-B43B-45FD-A5C6-EAB7E10B3272}" type="slidenum">
              <a:rPr lang="en-US" smtClean="0"/>
              <a:t>13</a:t>
            </a:fld>
            <a:endParaRPr lang="en-US"/>
          </a:p>
        </p:txBody>
      </p:sp>
    </p:spTree>
    <p:extLst>
      <p:ext uri="{BB962C8B-B14F-4D97-AF65-F5344CB8AC3E}">
        <p14:creationId xmlns:p14="http://schemas.microsoft.com/office/powerpoint/2010/main" val="2289645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cannot exceed the salary listed in the job postings</a:t>
            </a:r>
          </a:p>
        </p:txBody>
      </p:sp>
      <p:sp>
        <p:nvSpPr>
          <p:cNvPr id="4" name="Slide Number Placeholder 3"/>
          <p:cNvSpPr>
            <a:spLocks noGrp="1"/>
          </p:cNvSpPr>
          <p:nvPr>
            <p:ph type="sldNum" sz="quarter" idx="10"/>
          </p:nvPr>
        </p:nvSpPr>
        <p:spPr/>
        <p:txBody>
          <a:bodyPr/>
          <a:lstStyle/>
          <a:p>
            <a:fld id="{1EBB6253-B43B-45FD-A5C6-EAB7E10B3272}" type="slidenum">
              <a:rPr lang="en-US" smtClean="0"/>
              <a:t>14</a:t>
            </a:fld>
            <a:endParaRPr lang="en-US"/>
          </a:p>
        </p:txBody>
      </p:sp>
    </p:spTree>
    <p:extLst>
      <p:ext uri="{BB962C8B-B14F-4D97-AF65-F5344CB8AC3E}">
        <p14:creationId xmlns:p14="http://schemas.microsoft.com/office/powerpoint/2010/main" val="4261181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Carol/David fill out the PSTP form</a:t>
            </a:r>
          </a:p>
        </p:txBody>
      </p:sp>
      <p:sp>
        <p:nvSpPr>
          <p:cNvPr id="4" name="Slide Number Placeholder 3"/>
          <p:cNvSpPr>
            <a:spLocks noGrp="1"/>
          </p:cNvSpPr>
          <p:nvPr>
            <p:ph type="sldNum" sz="quarter" idx="10"/>
          </p:nvPr>
        </p:nvSpPr>
        <p:spPr/>
        <p:txBody>
          <a:bodyPr/>
          <a:lstStyle/>
          <a:p>
            <a:fld id="{1EBB6253-B43B-45FD-A5C6-EAB7E10B3272}" type="slidenum">
              <a:rPr lang="en-US" smtClean="0"/>
              <a:t>15</a:t>
            </a:fld>
            <a:endParaRPr lang="en-US"/>
          </a:p>
        </p:txBody>
      </p:sp>
    </p:spTree>
    <p:extLst>
      <p:ext uri="{BB962C8B-B14F-4D97-AF65-F5344CB8AC3E}">
        <p14:creationId xmlns:p14="http://schemas.microsoft.com/office/powerpoint/2010/main" val="162724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Position creation: David</a:t>
            </a:r>
            <a:r>
              <a:rPr lang="en-US" sz="1200" kern="1200" baseline="0" dirty="0">
                <a:solidFill>
                  <a:schemeClr val="tx1"/>
                </a:solidFill>
                <a:effectLst/>
                <a:latin typeface="+mn-lt"/>
                <a:ea typeface="+mn-ea"/>
                <a:cs typeface="+mn-cs"/>
              </a:rPr>
              <a:t> or Carol</a:t>
            </a:r>
            <a:r>
              <a:rPr lang="en-US" sz="1200" kern="1200" dirty="0">
                <a:solidFill>
                  <a:schemeClr val="tx1"/>
                </a:solidFill>
                <a:effectLst/>
                <a:latin typeface="+mn-lt"/>
                <a:ea typeface="+mn-ea"/>
                <a:cs typeface="+mn-cs"/>
              </a:rPr>
              <a:t> creates a new position in Workday, unless the recruitment is for a vacant position that already exists</a:t>
            </a:r>
          </a:p>
          <a:p>
            <a:pPr lvl="1"/>
            <a:r>
              <a:rPr lang="en-US" sz="1200" kern="1200" dirty="0">
                <a:solidFill>
                  <a:schemeClr val="tx1"/>
                </a:solidFill>
                <a:effectLst/>
                <a:latin typeface="+mn-lt"/>
                <a:ea typeface="+mn-ea"/>
                <a:cs typeface="+mn-cs"/>
              </a:rPr>
              <a:t>Approved by: Fred, the Dean’s Office, Compensation </a:t>
            </a:r>
          </a:p>
          <a:p>
            <a:pPr lvl="1"/>
            <a:r>
              <a:rPr lang="en-US" sz="1200" kern="1200" dirty="0">
                <a:solidFill>
                  <a:schemeClr val="tx1"/>
                </a:solidFill>
                <a:effectLst/>
                <a:latin typeface="+mn-lt"/>
                <a:ea typeface="+mn-ea"/>
                <a:cs typeface="+mn-cs"/>
              </a:rPr>
              <a:t>Can be sent back at any point with questions as to the appropriate title or job description</a:t>
            </a:r>
          </a:p>
          <a:p>
            <a:pPr lvl="1"/>
            <a:r>
              <a:rPr lang="en-US" sz="1200" kern="1200" dirty="0">
                <a:solidFill>
                  <a:schemeClr val="tx1"/>
                </a:solidFill>
                <a:effectLst/>
                <a:latin typeface="+mn-lt"/>
                <a:ea typeface="+mn-ea"/>
                <a:cs typeface="+mn-cs"/>
              </a:rPr>
              <a:t>Once</a:t>
            </a:r>
            <a:r>
              <a:rPr lang="en-US" sz="1200" kern="1200" baseline="0" dirty="0">
                <a:solidFill>
                  <a:schemeClr val="tx1"/>
                </a:solidFill>
                <a:effectLst/>
                <a:latin typeface="+mn-lt"/>
                <a:ea typeface="+mn-ea"/>
                <a:cs typeface="+mn-cs"/>
              </a:rPr>
              <a:t> fixed, it is sent back to the beginning</a:t>
            </a:r>
          </a:p>
          <a:p>
            <a:pPr lvl="1"/>
            <a:endParaRPr lang="en-US" sz="1200" kern="1200" baseline="0" dirty="0">
              <a:solidFill>
                <a:schemeClr val="tx1"/>
              </a:solidFill>
              <a:effectLst/>
              <a:latin typeface="+mn-lt"/>
              <a:ea typeface="+mn-ea"/>
              <a:cs typeface="+mn-cs"/>
            </a:endParaRPr>
          </a:p>
          <a:p>
            <a:pPr lvl="1"/>
            <a:r>
              <a:rPr lang="en-US" sz="1200" kern="1200" baseline="0" dirty="0">
                <a:solidFill>
                  <a:schemeClr val="tx1"/>
                </a:solidFill>
                <a:effectLst/>
                <a:latin typeface="+mn-lt"/>
                <a:ea typeface="+mn-ea"/>
                <a:cs typeface="+mn-cs"/>
              </a:rPr>
              <a:t>Carol and David can look at status of positions</a:t>
            </a:r>
          </a:p>
          <a:p>
            <a:pPr lvl="1"/>
            <a:endParaRPr lang="en-US" sz="1200" kern="1200" baseline="0" dirty="0">
              <a:solidFill>
                <a:schemeClr val="tx1"/>
              </a:solidFill>
              <a:effectLst/>
              <a:latin typeface="+mn-lt"/>
              <a:ea typeface="+mn-ea"/>
              <a:cs typeface="+mn-cs"/>
            </a:endParaRPr>
          </a:p>
          <a:p>
            <a:pPr lvl="1"/>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EBB6253-B43B-45FD-A5C6-EAB7E10B3272}" type="slidenum">
              <a:rPr lang="en-US" smtClean="0"/>
              <a:t>16</a:t>
            </a:fld>
            <a:endParaRPr lang="en-US"/>
          </a:p>
        </p:txBody>
      </p:sp>
    </p:spTree>
    <p:extLst>
      <p:ext uri="{BB962C8B-B14F-4D97-AF65-F5344CB8AC3E}">
        <p14:creationId xmlns:p14="http://schemas.microsoft.com/office/powerpoint/2010/main" val="2987758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Requisition creation: HR Manager creates a job requisition in Workday</a:t>
            </a:r>
          </a:p>
          <a:p>
            <a:pPr lvl="1"/>
            <a:r>
              <a:rPr lang="en-US" sz="1200" kern="1200" dirty="0">
                <a:solidFill>
                  <a:schemeClr val="tx1"/>
                </a:solidFill>
                <a:effectLst/>
                <a:latin typeface="+mn-lt"/>
                <a:ea typeface="+mn-ea"/>
                <a:cs typeface="+mn-cs"/>
              </a:rPr>
              <a:t>Includes information such as how long to post the job for</a:t>
            </a:r>
          </a:p>
          <a:p>
            <a:pPr lvl="1"/>
            <a:r>
              <a:rPr lang="en-US" sz="1200" kern="1200" dirty="0">
                <a:solidFill>
                  <a:schemeClr val="tx1"/>
                </a:solidFill>
                <a:effectLst/>
                <a:latin typeface="+mn-lt"/>
                <a:ea typeface="+mn-ea"/>
                <a:cs typeface="+mn-cs"/>
              </a:rPr>
              <a:t>Approved by: the Dean’s Office, the Recruitment Partner</a:t>
            </a:r>
          </a:p>
          <a:p>
            <a:pPr lvl="1"/>
            <a:r>
              <a:rPr lang="en-US" sz="1200" kern="1200" dirty="0">
                <a:solidFill>
                  <a:schemeClr val="tx1"/>
                </a:solidFill>
                <a:effectLst/>
                <a:latin typeface="+mn-lt"/>
                <a:ea typeface="+mn-ea"/>
                <a:cs typeface="+mn-cs"/>
              </a:rPr>
              <a:t>Less likely to be sent back- usually takes under a week</a:t>
            </a:r>
          </a:p>
          <a:p>
            <a:pPr lvl="0"/>
            <a:r>
              <a:rPr lang="en-US" sz="1200" kern="1200" dirty="0">
                <a:solidFill>
                  <a:schemeClr val="tx1"/>
                </a:solidFill>
                <a:effectLst/>
                <a:latin typeface="+mn-lt"/>
                <a:ea typeface="+mn-ea"/>
                <a:cs typeface="+mn-cs"/>
              </a:rPr>
              <a:t>Requisition transferred to Workday Workbench and posted</a:t>
            </a:r>
          </a:p>
          <a:p>
            <a:pPr lvl="1"/>
            <a:r>
              <a:rPr lang="en-US" sz="1200" kern="1200" dirty="0">
                <a:solidFill>
                  <a:schemeClr val="tx1"/>
                </a:solidFill>
                <a:effectLst/>
                <a:latin typeface="+mn-lt"/>
                <a:ea typeface="+mn-ea"/>
                <a:cs typeface="+mn-cs"/>
              </a:rPr>
              <a:t>Can be held in “HR Review” for a few days</a:t>
            </a:r>
          </a:p>
          <a:p>
            <a:endParaRPr lang="en-US" dirty="0"/>
          </a:p>
          <a:p>
            <a:r>
              <a:rPr lang="en-US" dirty="0"/>
              <a:t>Requisition is the point when it can be posted and become publicly available </a:t>
            </a:r>
          </a:p>
        </p:txBody>
      </p:sp>
      <p:sp>
        <p:nvSpPr>
          <p:cNvPr id="4" name="Slide Number Placeholder 3"/>
          <p:cNvSpPr>
            <a:spLocks noGrp="1"/>
          </p:cNvSpPr>
          <p:nvPr>
            <p:ph type="sldNum" sz="quarter" idx="10"/>
          </p:nvPr>
        </p:nvSpPr>
        <p:spPr/>
        <p:txBody>
          <a:bodyPr/>
          <a:lstStyle/>
          <a:p>
            <a:fld id="{1EBB6253-B43B-45FD-A5C6-EAB7E10B3272}" type="slidenum">
              <a:rPr lang="en-US" smtClean="0"/>
              <a:t>17</a:t>
            </a:fld>
            <a:endParaRPr lang="en-US"/>
          </a:p>
        </p:txBody>
      </p:sp>
    </p:spTree>
    <p:extLst>
      <p:ext uri="{BB962C8B-B14F-4D97-AF65-F5344CB8AC3E}">
        <p14:creationId xmlns:p14="http://schemas.microsoft.com/office/powerpoint/2010/main" val="1777469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D0075-F69C-6428-A74A-67437FC04C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FDEDEB-88E2-28F7-0521-61E418F47E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47BA32-EB2E-D9E7-DAE9-54C1A842AA94}"/>
              </a:ext>
            </a:extLst>
          </p:cNvPr>
          <p:cNvSpPr>
            <a:spLocks noGrp="1"/>
          </p:cNvSpPr>
          <p:nvPr>
            <p:ph type="body" idx="1"/>
          </p:nvPr>
        </p:nvSpPr>
        <p:spPr/>
        <p:txBody>
          <a:bodyPr/>
          <a:lstStyle/>
          <a:p>
            <a:pPr lvl="0"/>
            <a:r>
              <a:rPr lang="en-US" sz="1200" kern="1200" dirty="0">
                <a:solidFill>
                  <a:schemeClr val="tx1"/>
                </a:solidFill>
                <a:effectLst/>
                <a:latin typeface="+mn-lt"/>
                <a:ea typeface="+mn-ea"/>
                <a:cs typeface="+mn-cs"/>
              </a:rPr>
              <a:t>Requisition creation: HR Manager creates a job requisition in Workday</a:t>
            </a:r>
          </a:p>
          <a:p>
            <a:pPr lvl="1"/>
            <a:r>
              <a:rPr lang="en-US" sz="1200" kern="1200" dirty="0">
                <a:solidFill>
                  <a:schemeClr val="tx1"/>
                </a:solidFill>
                <a:effectLst/>
                <a:latin typeface="+mn-lt"/>
                <a:ea typeface="+mn-ea"/>
                <a:cs typeface="+mn-cs"/>
              </a:rPr>
              <a:t>Includes information such as how long to post the job for</a:t>
            </a:r>
          </a:p>
          <a:p>
            <a:pPr lvl="1"/>
            <a:r>
              <a:rPr lang="en-US" sz="1200" kern="1200" dirty="0">
                <a:solidFill>
                  <a:schemeClr val="tx1"/>
                </a:solidFill>
                <a:effectLst/>
                <a:latin typeface="+mn-lt"/>
                <a:ea typeface="+mn-ea"/>
                <a:cs typeface="+mn-cs"/>
              </a:rPr>
              <a:t>Approved by: the Dean’s Office, the Recruitment Partner</a:t>
            </a:r>
          </a:p>
          <a:p>
            <a:pPr lvl="1"/>
            <a:r>
              <a:rPr lang="en-US" sz="1200" kern="1200" dirty="0">
                <a:solidFill>
                  <a:schemeClr val="tx1"/>
                </a:solidFill>
                <a:effectLst/>
                <a:latin typeface="+mn-lt"/>
                <a:ea typeface="+mn-ea"/>
                <a:cs typeface="+mn-cs"/>
              </a:rPr>
              <a:t>Less likely to be sent back- usually takes under a week</a:t>
            </a:r>
          </a:p>
          <a:p>
            <a:pPr lvl="0"/>
            <a:r>
              <a:rPr lang="en-US" sz="1200" kern="1200" dirty="0">
                <a:solidFill>
                  <a:schemeClr val="tx1"/>
                </a:solidFill>
                <a:effectLst/>
                <a:latin typeface="+mn-lt"/>
                <a:ea typeface="+mn-ea"/>
                <a:cs typeface="+mn-cs"/>
              </a:rPr>
              <a:t>Requisition transferred to Workday Workbench and posted</a:t>
            </a:r>
          </a:p>
          <a:p>
            <a:pPr lvl="1"/>
            <a:r>
              <a:rPr lang="en-US" sz="1200" kern="1200" dirty="0">
                <a:solidFill>
                  <a:schemeClr val="tx1"/>
                </a:solidFill>
                <a:effectLst/>
                <a:latin typeface="+mn-lt"/>
                <a:ea typeface="+mn-ea"/>
                <a:cs typeface="+mn-cs"/>
              </a:rPr>
              <a:t>Can be held in “HR Review” for a few days</a:t>
            </a:r>
          </a:p>
          <a:p>
            <a:endParaRPr lang="en-US" dirty="0"/>
          </a:p>
          <a:p>
            <a:r>
              <a:rPr lang="en-US" dirty="0"/>
              <a:t>Requisition is the point when it can be posted and become publicly available </a:t>
            </a:r>
          </a:p>
        </p:txBody>
      </p:sp>
      <p:sp>
        <p:nvSpPr>
          <p:cNvPr id="4" name="Slide Number Placeholder 3">
            <a:extLst>
              <a:ext uri="{FF2B5EF4-FFF2-40B4-BE49-F238E27FC236}">
                <a16:creationId xmlns:a16="http://schemas.microsoft.com/office/drawing/2014/main" id="{E2BC9608-FEAD-DB91-9DDC-0F204385047A}"/>
              </a:ext>
            </a:extLst>
          </p:cNvPr>
          <p:cNvSpPr>
            <a:spLocks noGrp="1"/>
          </p:cNvSpPr>
          <p:nvPr>
            <p:ph type="sldNum" sz="quarter" idx="10"/>
          </p:nvPr>
        </p:nvSpPr>
        <p:spPr/>
        <p:txBody>
          <a:bodyPr/>
          <a:lstStyle/>
          <a:p>
            <a:fld id="{1EBB6253-B43B-45FD-A5C6-EAB7E10B3272}" type="slidenum">
              <a:rPr lang="en-US" smtClean="0"/>
              <a:t>18</a:t>
            </a:fld>
            <a:endParaRPr lang="en-US"/>
          </a:p>
        </p:txBody>
      </p:sp>
    </p:spTree>
    <p:extLst>
      <p:ext uri="{BB962C8B-B14F-4D97-AF65-F5344CB8AC3E}">
        <p14:creationId xmlns:p14="http://schemas.microsoft.com/office/powerpoint/2010/main" val="927427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Hiring Managers can share with their own networks</a:t>
            </a:r>
          </a:p>
        </p:txBody>
      </p:sp>
      <p:sp>
        <p:nvSpPr>
          <p:cNvPr id="4" name="Slide Number Placeholder 3"/>
          <p:cNvSpPr>
            <a:spLocks noGrp="1"/>
          </p:cNvSpPr>
          <p:nvPr>
            <p:ph type="sldNum" sz="quarter" idx="10"/>
          </p:nvPr>
        </p:nvSpPr>
        <p:spPr/>
        <p:txBody>
          <a:bodyPr/>
          <a:lstStyle/>
          <a:p>
            <a:fld id="{1EBB6253-B43B-45FD-A5C6-EAB7E10B3272}" type="slidenum">
              <a:rPr lang="en-US" smtClean="0"/>
              <a:t>19</a:t>
            </a:fld>
            <a:endParaRPr lang="en-US"/>
          </a:p>
        </p:txBody>
      </p:sp>
    </p:spTree>
    <p:extLst>
      <p:ext uri="{BB962C8B-B14F-4D97-AF65-F5344CB8AC3E}">
        <p14:creationId xmlns:p14="http://schemas.microsoft.com/office/powerpoint/2010/main" val="2435064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CE81F-E040-0924-BA13-4C38484C7F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F9C40D-A106-AC16-CD7F-4C92469BD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A0F2F-4E00-C144-3267-DDC03B0A6F64}"/>
              </a:ext>
            </a:extLst>
          </p:cNvPr>
          <p:cNvSpPr>
            <a:spLocks noGrp="1"/>
          </p:cNvSpPr>
          <p:nvPr>
            <p:ph type="body" idx="1"/>
          </p:nvPr>
        </p:nvSpPr>
        <p:spPr/>
        <p:txBody>
          <a:bodyPr/>
          <a:lstStyle/>
          <a:p>
            <a:r>
              <a:rPr lang="en-US" dirty="0"/>
              <a:t>Hiring Managers can share with their own networks</a:t>
            </a:r>
          </a:p>
        </p:txBody>
      </p:sp>
      <p:sp>
        <p:nvSpPr>
          <p:cNvPr id="4" name="Slide Number Placeholder 3">
            <a:extLst>
              <a:ext uri="{FF2B5EF4-FFF2-40B4-BE49-F238E27FC236}">
                <a16:creationId xmlns:a16="http://schemas.microsoft.com/office/drawing/2014/main" id="{2EC1054B-637B-B92E-5295-5E7FAC3C6A28}"/>
              </a:ext>
            </a:extLst>
          </p:cNvPr>
          <p:cNvSpPr>
            <a:spLocks noGrp="1"/>
          </p:cNvSpPr>
          <p:nvPr>
            <p:ph type="sldNum" sz="quarter" idx="10"/>
          </p:nvPr>
        </p:nvSpPr>
        <p:spPr/>
        <p:txBody>
          <a:bodyPr/>
          <a:lstStyle/>
          <a:p>
            <a:fld id="{1EBB6253-B43B-45FD-A5C6-EAB7E10B3272}" type="slidenum">
              <a:rPr lang="en-US" smtClean="0"/>
              <a:t>20</a:t>
            </a:fld>
            <a:endParaRPr lang="en-US"/>
          </a:p>
        </p:txBody>
      </p:sp>
    </p:spTree>
    <p:extLst>
      <p:ext uri="{BB962C8B-B14F-4D97-AF65-F5344CB8AC3E}">
        <p14:creationId xmlns:p14="http://schemas.microsoft.com/office/powerpoint/2010/main" val="3583795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14930-C4AD-DE2A-4A02-84C62FC006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76EAAD-3958-9E5A-08BE-8EA766EA3F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EC64F3-E493-970A-DD3C-7B21A6065A63}"/>
              </a:ext>
            </a:extLst>
          </p:cNvPr>
          <p:cNvSpPr>
            <a:spLocks noGrp="1"/>
          </p:cNvSpPr>
          <p:nvPr>
            <p:ph type="body" idx="1"/>
          </p:nvPr>
        </p:nvSpPr>
        <p:spPr/>
        <p:txBody>
          <a:bodyPr/>
          <a:lstStyle/>
          <a:p>
            <a:r>
              <a:rPr lang="en-US" dirty="0"/>
              <a:t>Hiring Managers can share with their own networks</a:t>
            </a:r>
          </a:p>
        </p:txBody>
      </p:sp>
      <p:sp>
        <p:nvSpPr>
          <p:cNvPr id="4" name="Slide Number Placeholder 3">
            <a:extLst>
              <a:ext uri="{FF2B5EF4-FFF2-40B4-BE49-F238E27FC236}">
                <a16:creationId xmlns:a16="http://schemas.microsoft.com/office/drawing/2014/main" id="{3622F1E4-3DFC-22F6-910C-42B55F3F0FFD}"/>
              </a:ext>
            </a:extLst>
          </p:cNvPr>
          <p:cNvSpPr>
            <a:spLocks noGrp="1"/>
          </p:cNvSpPr>
          <p:nvPr>
            <p:ph type="sldNum" sz="quarter" idx="10"/>
          </p:nvPr>
        </p:nvSpPr>
        <p:spPr/>
        <p:txBody>
          <a:bodyPr/>
          <a:lstStyle/>
          <a:p>
            <a:fld id="{1EBB6253-B43B-45FD-A5C6-EAB7E10B3272}" type="slidenum">
              <a:rPr lang="en-US" smtClean="0"/>
              <a:t>21</a:t>
            </a:fld>
            <a:endParaRPr lang="en-US"/>
          </a:p>
        </p:txBody>
      </p:sp>
    </p:spTree>
    <p:extLst>
      <p:ext uri="{BB962C8B-B14F-4D97-AF65-F5344CB8AC3E}">
        <p14:creationId xmlns:p14="http://schemas.microsoft.com/office/powerpoint/2010/main" val="4175039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57495-85AC-99E4-8BAE-D5384621E9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CBD665-3940-D8EB-3B6E-4E4E804D85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455C3C-C0B6-32C3-00F5-C7642749020B}"/>
              </a:ext>
            </a:extLst>
          </p:cNvPr>
          <p:cNvSpPr>
            <a:spLocks noGrp="1"/>
          </p:cNvSpPr>
          <p:nvPr>
            <p:ph type="body" idx="1"/>
          </p:nvPr>
        </p:nvSpPr>
        <p:spPr/>
        <p:txBody>
          <a:bodyPr/>
          <a:lstStyle/>
          <a:p>
            <a:r>
              <a:rPr lang="en-US" dirty="0"/>
              <a:t>Hiring Managers can share with their own networks</a:t>
            </a:r>
          </a:p>
        </p:txBody>
      </p:sp>
      <p:sp>
        <p:nvSpPr>
          <p:cNvPr id="4" name="Slide Number Placeholder 3">
            <a:extLst>
              <a:ext uri="{FF2B5EF4-FFF2-40B4-BE49-F238E27FC236}">
                <a16:creationId xmlns:a16="http://schemas.microsoft.com/office/drawing/2014/main" id="{0DF45A9A-75EF-E0F8-58A6-E9A91FF2FE12}"/>
              </a:ext>
            </a:extLst>
          </p:cNvPr>
          <p:cNvSpPr>
            <a:spLocks noGrp="1"/>
          </p:cNvSpPr>
          <p:nvPr>
            <p:ph type="sldNum" sz="quarter" idx="10"/>
          </p:nvPr>
        </p:nvSpPr>
        <p:spPr/>
        <p:txBody>
          <a:bodyPr/>
          <a:lstStyle/>
          <a:p>
            <a:fld id="{1EBB6253-B43B-45FD-A5C6-EAB7E10B3272}" type="slidenum">
              <a:rPr lang="en-US" smtClean="0"/>
              <a:t>22</a:t>
            </a:fld>
            <a:endParaRPr lang="en-US"/>
          </a:p>
        </p:txBody>
      </p:sp>
    </p:spTree>
    <p:extLst>
      <p:ext uri="{BB962C8B-B14F-4D97-AF65-F5344CB8AC3E}">
        <p14:creationId xmlns:p14="http://schemas.microsoft.com/office/powerpoint/2010/main" val="2646181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rgbClr val="FF0000"/>
                </a:solidFill>
                <a:effectLst/>
                <a:latin typeface="+mn-lt"/>
                <a:ea typeface="+mn-ea"/>
                <a:cs typeface="+mn-cs"/>
              </a:rPr>
              <a:t>Benefits dependent on eligibility. We can discuss on a case by case basis. </a:t>
            </a:r>
          </a:p>
          <a:p>
            <a:pPr marL="457200" lvl="1" indent="0">
              <a:buFont typeface="Arial" panose="020B0604020202020204" pitchFamily="34" charset="0"/>
              <a:buNone/>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Positions are</a:t>
            </a:r>
            <a:r>
              <a:rPr lang="en-US" sz="1200" kern="1200" baseline="0" dirty="0">
                <a:solidFill>
                  <a:schemeClr val="tx1"/>
                </a:solidFill>
                <a:effectLst/>
                <a:latin typeface="+mn-lt"/>
                <a:ea typeface="+mn-ea"/>
                <a:cs typeface="+mn-cs"/>
              </a:rPr>
              <a:t> created based on certain guidelines. We can’t say “we are not sure if we want a RSE3 or RSE4, lets create a position for both”. Can’t do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Has to follow rules for that position.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Pro Staff Temp positions are not union represented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Generally can’t sponsor visas for temp employees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EBB6253-B43B-45FD-A5C6-EAB7E10B3272}" type="slidenum">
              <a:rPr lang="en-US" smtClean="0"/>
              <a:t>5</a:t>
            </a:fld>
            <a:endParaRPr lang="en-US"/>
          </a:p>
        </p:txBody>
      </p:sp>
    </p:spTree>
    <p:extLst>
      <p:ext uri="{BB962C8B-B14F-4D97-AF65-F5344CB8AC3E}">
        <p14:creationId xmlns:p14="http://schemas.microsoft.com/office/powerpoint/2010/main" val="197590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hiring manager is the only person on the committee required to take these trainings, but we recommend all UW individuals on the committee take the training</a:t>
            </a:r>
          </a:p>
          <a:p>
            <a:pPr lvl="0"/>
            <a:r>
              <a:rPr lang="en-US" sz="1200" kern="1200" baseline="0" dirty="0">
                <a:solidFill>
                  <a:schemeClr val="tx1"/>
                </a:solidFill>
                <a:effectLst/>
                <a:latin typeface="+mn-lt"/>
                <a:ea typeface="+mn-ea"/>
                <a:cs typeface="+mn-cs"/>
              </a:rPr>
              <a:t>Please save a record of you completing the training or send to Carol/Sharae so we can save it in your personnel file</a:t>
            </a:r>
          </a:p>
          <a:p>
            <a:pPr lvl="0"/>
            <a:endParaRPr lang="en-US" sz="1200" kern="1200" baseline="0" dirty="0">
              <a:solidFill>
                <a:schemeClr val="tx1"/>
              </a:solidFill>
              <a:effectLst/>
              <a:latin typeface="+mn-lt"/>
              <a:ea typeface="+mn-ea"/>
              <a:cs typeface="+mn-cs"/>
            </a:endParaRP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Add hyperlinks to trainings</a:t>
            </a:r>
          </a:p>
          <a:p>
            <a:pPr lvl="0"/>
            <a:r>
              <a:rPr lang="en-US" sz="1200" kern="1200" dirty="0">
                <a:solidFill>
                  <a:schemeClr val="tx1"/>
                </a:solidFill>
                <a:effectLst/>
                <a:latin typeface="+mn-lt"/>
                <a:ea typeface="+mn-ea"/>
                <a:cs typeface="+mn-cs"/>
              </a:rPr>
              <a:t>No Time </a:t>
            </a:r>
            <a:r>
              <a:rPr lang="en-US" sz="1200" kern="1200" dirty="0" err="1">
                <a:solidFill>
                  <a:schemeClr val="tx1"/>
                </a:solidFill>
                <a:effectLst/>
                <a:latin typeface="+mn-lt"/>
                <a:ea typeface="+mn-ea"/>
                <a:cs typeface="+mn-cs"/>
              </a:rPr>
              <a:t>Initator</a:t>
            </a:r>
            <a:r>
              <a:rPr lang="en-US" sz="1200" kern="1200" dirty="0">
                <a:solidFill>
                  <a:schemeClr val="tx1"/>
                </a:solidFill>
                <a:effectLst/>
                <a:latin typeface="+mn-lt"/>
                <a:ea typeface="+mn-ea"/>
                <a:cs typeface="+mn-cs"/>
              </a:rPr>
              <a:t> training, just time approver</a:t>
            </a:r>
          </a:p>
          <a:p>
            <a:endParaRPr lang="en-US" dirty="0"/>
          </a:p>
        </p:txBody>
      </p:sp>
      <p:sp>
        <p:nvSpPr>
          <p:cNvPr id="4" name="Slide Number Placeholder 3"/>
          <p:cNvSpPr>
            <a:spLocks noGrp="1"/>
          </p:cNvSpPr>
          <p:nvPr>
            <p:ph type="sldNum" sz="quarter" idx="10"/>
          </p:nvPr>
        </p:nvSpPr>
        <p:spPr/>
        <p:txBody>
          <a:bodyPr/>
          <a:lstStyle/>
          <a:p>
            <a:fld id="{1EBB6253-B43B-45FD-A5C6-EAB7E10B3272}" type="slidenum">
              <a:rPr lang="en-US" smtClean="0"/>
              <a:t>23</a:t>
            </a:fld>
            <a:endParaRPr lang="en-US"/>
          </a:p>
        </p:txBody>
      </p:sp>
    </p:spTree>
    <p:extLst>
      <p:ext uri="{BB962C8B-B14F-4D97-AF65-F5344CB8AC3E}">
        <p14:creationId xmlns:p14="http://schemas.microsoft.com/office/powerpoint/2010/main" val="2783058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B6253-B43B-45FD-A5C6-EAB7E10B3272}" type="slidenum">
              <a:rPr lang="en-US" smtClean="0"/>
              <a:t>24</a:t>
            </a:fld>
            <a:endParaRPr lang="en-US"/>
          </a:p>
        </p:txBody>
      </p:sp>
    </p:spTree>
    <p:extLst>
      <p:ext uri="{BB962C8B-B14F-4D97-AF65-F5344CB8AC3E}">
        <p14:creationId xmlns:p14="http://schemas.microsoft.com/office/powerpoint/2010/main" val="461405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AB0E3-6795-FFDE-8C22-FB71459AD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146CAC-96B8-2443-306E-23EB55C7A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3FE6FE-F7FC-66B3-5FF6-AB5170A58D05}"/>
              </a:ext>
            </a:extLst>
          </p:cNvPr>
          <p:cNvSpPr>
            <a:spLocks noGrp="1"/>
          </p:cNvSpPr>
          <p:nvPr>
            <p:ph type="body" idx="1"/>
          </p:nvPr>
        </p:nvSpPr>
        <p:spPr/>
        <p:txBody>
          <a:bodyPr/>
          <a:lstStyle/>
          <a:p>
            <a:r>
              <a:rPr lang="en-US" dirty="0"/>
              <a:t>Guide</a:t>
            </a:r>
          </a:p>
        </p:txBody>
      </p:sp>
      <p:sp>
        <p:nvSpPr>
          <p:cNvPr id="4" name="Slide Number Placeholder 3">
            <a:extLst>
              <a:ext uri="{FF2B5EF4-FFF2-40B4-BE49-F238E27FC236}">
                <a16:creationId xmlns:a16="http://schemas.microsoft.com/office/drawing/2014/main" id="{DED2F2FC-7ACC-2B65-A2FA-A1F9A1D108E1}"/>
              </a:ext>
            </a:extLst>
          </p:cNvPr>
          <p:cNvSpPr>
            <a:spLocks noGrp="1"/>
          </p:cNvSpPr>
          <p:nvPr>
            <p:ph type="sldNum" sz="quarter" idx="10"/>
          </p:nvPr>
        </p:nvSpPr>
        <p:spPr/>
        <p:txBody>
          <a:bodyPr/>
          <a:lstStyle/>
          <a:p>
            <a:fld id="{1EBB6253-B43B-45FD-A5C6-EAB7E10B3272}" type="slidenum">
              <a:rPr lang="en-US" smtClean="0"/>
              <a:t>25</a:t>
            </a:fld>
            <a:endParaRPr lang="en-US"/>
          </a:p>
        </p:txBody>
      </p:sp>
    </p:spTree>
    <p:extLst>
      <p:ext uri="{BB962C8B-B14F-4D97-AF65-F5344CB8AC3E}">
        <p14:creationId xmlns:p14="http://schemas.microsoft.com/office/powerpoint/2010/main" val="1409888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8254F-8C09-5D3A-E877-EA49788149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28B2DF-7717-CAEF-2986-EB2953FBAC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CC81A4-27E0-ACFB-0477-0FAE2E230C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FD68E2-BE9F-C973-90D3-B85AB25531AC}"/>
              </a:ext>
            </a:extLst>
          </p:cNvPr>
          <p:cNvSpPr>
            <a:spLocks noGrp="1"/>
          </p:cNvSpPr>
          <p:nvPr>
            <p:ph type="sldNum" sz="quarter" idx="10"/>
          </p:nvPr>
        </p:nvSpPr>
        <p:spPr/>
        <p:txBody>
          <a:bodyPr/>
          <a:lstStyle/>
          <a:p>
            <a:fld id="{1EBB6253-B43B-45FD-A5C6-EAB7E10B3272}" type="slidenum">
              <a:rPr lang="en-US" smtClean="0"/>
              <a:t>26</a:t>
            </a:fld>
            <a:endParaRPr lang="en-US"/>
          </a:p>
        </p:txBody>
      </p:sp>
    </p:spTree>
    <p:extLst>
      <p:ext uri="{BB962C8B-B14F-4D97-AF65-F5344CB8AC3E}">
        <p14:creationId xmlns:p14="http://schemas.microsoft.com/office/powerpoint/2010/main" val="883355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86020-4D07-D733-6D16-0091DF47F3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095772-08D7-4BED-189F-C0FABA18C9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66AC4F-8912-20DB-1645-A18D5DCFE6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4AF86C-E906-BD9F-B822-72583E6DDB84}"/>
              </a:ext>
            </a:extLst>
          </p:cNvPr>
          <p:cNvSpPr>
            <a:spLocks noGrp="1"/>
          </p:cNvSpPr>
          <p:nvPr>
            <p:ph type="sldNum" sz="quarter" idx="10"/>
          </p:nvPr>
        </p:nvSpPr>
        <p:spPr/>
        <p:txBody>
          <a:bodyPr/>
          <a:lstStyle/>
          <a:p>
            <a:fld id="{1EBB6253-B43B-45FD-A5C6-EAB7E10B3272}" type="slidenum">
              <a:rPr lang="en-US" smtClean="0"/>
              <a:t>27</a:t>
            </a:fld>
            <a:endParaRPr lang="en-US"/>
          </a:p>
        </p:txBody>
      </p:sp>
    </p:spTree>
    <p:extLst>
      <p:ext uri="{BB962C8B-B14F-4D97-AF65-F5344CB8AC3E}">
        <p14:creationId xmlns:p14="http://schemas.microsoft.com/office/powerpoint/2010/main" val="2331484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Click</a:t>
            </a:r>
            <a:r>
              <a:rPr lang="en-US" baseline="0" dirty="0"/>
              <a:t> the candidate’s name to view their resume. </a:t>
            </a:r>
          </a:p>
          <a:p>
            <a:pPr marL="171450" indent="-171450">
              <a:buFont typeface="Arial" panose="020B0604020202020204" pitchFamily="34" charset="0"/>
              <a:buChar char="•"/>
            </a:pPr>
            <a:r>
              <a:rPr lang="en-US" baseline="0" dirty="0"/>
              <a:t>Click the percentage sign to view their cover letter and other information</a:t>
            </a:r>
          </a:p>
          <a:p>
            <a:pPr marL="171450" indent="-171450">
              <a:buFont typeface="Arial" panose="020B0604020202020204" pitchFamily="34" charset="0"/>
              <a:buChar char="•"/>
            </a:pPr>
            <a:r>
              <a:rPr lang="en-US" baseline="0" dirty="0"/>
              <a:t>Best to disposition candidates as you go</a:t>
            </a:r>
          </a:p>
          <a:p>
            <a:endParaRPr lang="en-US" dirty="0"/>
          </a:p>
        </p:txBody>
      </p:sp>
      <p:sp>
        <p:nvSpPr>
          <p:cNvPr id="4" name="Slide Number Placeholder 3"/>
          <p:cNvSpPr>
            <a:spLocks noGrp="1"/>
          </p:cNvSpPr>
          <p:nvPr>
            <p:ph type="sldNum" sz="quarter" idx="10"/>
          </p:nvPr>
        </p:nvSpPr>
        <p:spPr/>
        <p:txBody>
          <a:bodyPr/>
          <a:lstStyle/>
          <a:p>
            <a:fld id="{1EBB6253-B43B-45FD-A5C6-EAB7E10B3272}" type="slidenum">
              <a:rPr lang="en-US" smtClean="0"/>
              <a:t>28</a:t>
            </a:fld>
            <a:endParaRPr lang="en-US"/>
          </a:p>
        </p:txBody>
      </p:sp>
    </p:spTree>
    <p:extLst>
      <p:ext uri="{BB962C8B-B14F-4D97-AF65-F5344CB8AC3E}">
        <p14:creationId xmlns:p14="http://schemas.microsoft.com/office/powerpoint/2010/main" val="3425068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Consider</a:t>
            </a:r>
            <a:r>
              <a:rPr lang="en-US" baseline="0" dirty="0"/>
              <a:t> using “behavioral interviewing” </a:t>
            </a:r>
            <a:r>
              <a:rPr lang="en-US" baseline="0" dirty="0" err="1"/>
              <a:t>ie</a:t>
            </a:r>
            <a:r>
              <a:rPr lang="en-US" baseline="0" dirty="0"/>
              <a:t> questions in the format of “tell me about a time when…” There are examples on the interview tips page</a:t>
            </a:r>
          </a:p>
          <a:p>
            <a:pPr marL="171450" indent="-171450">
              <a:buFont typeface="Arial" panose="020B0604020202020204" pitchFamily="34" charset="0"/>
              <a:buChar char="•"/>
            </a:pPr>
            <a:r>
              <a:rPr lang="en-US" baseline="0" dirty="0"/>
              <a:t>If some candidates must have a virtual interview, all candidates should have the option of a virtual interview</a:t>
            </a:r>
          </a:p>
          <a:p>
            <a:pPr marL="171450" indent="-171450">
              <a:buFont typeface="Arial" panose="020B0604020202020204" pitchFamily="34" charset="0"/>
              <a:buChar char="•"/>
            </a:pPr>
            <a:r>
              <a:rPr lang="en-US" dirty="0"/>
              <a:t>The salary you offer must be based on the work</a:t>
            </a:r>
            <a:r>
              <a:rPr lang="en-US" baseline="0" dirty="0"/>
              <a:t> that will be done in the position and the qualifications the person is bringing</a:t>
            </a:r>
          </a:p>
          <a:p>
            <a:pPr marL="171450" indent="-171450">
              <a:buFont typeface="Arial" panose="020B0604020202020204" pitchFamily="34" charset="0"/>
              <a:buChar char="•"/>
            </a:pPr>
            <a:r>
              <a:rPr lang="en-US" baseline="0" dirty="0"/>
              <a:t>For Tours at PMEL- interviews are held first, then a follow-up tour can happen. Anyone interested in a tour should connect with Diane at PMEL.</a:t>
            </a:r>
            <a:endParaRPr lang="en-US" dirty="0"/>
          </a:p>
        </p:txBody>
      </p:sp>
      <p:sp>
        <p:nvSpPr>
          <p:cNvPr id="4" name="Slide Number Placeholder 3"/>
          <p:cNvSpPr>
            <a:spLocks noGrp="1"/>
          </p:cNvSpPr>
          <p:nvPr>
            <p:ph type="sldNum" sz="quarter" idx="10"/>
          </p:nvPr>
        </p:nvSpPr>
        <p:spPr/>
        <p:txBody>
          <a:bodyPr/>
          <a:lstStyle/>
          <a:p>
            <a:fld id="{1EBB6253-B43B-45FD-A5C6-EAB7E10B3272}" type="slidenum">
              <a:rPr lang="en-US" smtClean="0"/>
              <a:t>29</a:t>
            </a:fld>
            <a:endParaRPr lang="en-US"/>
          </a:p>
        </p:txBody>
      </p:sp>
    </p:spTree>
    <p:extLst>
      <p:ext uri="{BB962C8B-B14F-4D97-AF65-F5344CB8AC3E}">
        <p14:creationId xmlns:p14="http://schemas.microsoft.com/office/powerpoint/2010/main" val="2667015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an example rubric</a:t>
            </a:r>
            <a:endParaRPr lang="en-US" dirty="0"/>
          </a:p>
        </p:txBody>
      </p:sp>
      <p:sp>
        <p:nvSpPr>
          <p:cNvPr id="4" name="Slide Number Placeholder 3"/>
          <p:cNvSpPr>
            <a:spLocks noGrp="1"/>
          </p:cNvSpPr>
          <p:nvPr>
            <p:ph type="sldNum" sz="quarter" idx="10"/>
          </p:nvPr>
        </p:nvSpPr>
        <p:spPr/>
        <p:txBody>
          <a:bodyPr/>
          <a:lstStyle/>
          <a:p>
            <a:fld id="{1EBB6253-B43B-45FD-A5C6-EAB7E10B3272}" type="slidenum">
              <a:rPr lang="en-US" smtClean="0"/>
              <a:t>30</a:t>
            </a:fld>
            <a:endParaRPr lang="en-US"/>
          </a:p>
        </p:txBody>
      </p:sp>
    </p:spTree>
    <p:extLst>
      <p:ext uri="{BB962C8B-B14F-4D97-AF65-F5344CB8AC3E}">
        <p14:creationId xmlns:p14="http://schemas.microsoft.com/office/powerpoint/2010/main" val="39327372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 can complete reference checks for other candidates if you think they will</a:t>
            </a:r>
            <a:r>
              <a:rPr lang="en-US" baseline="0" dirty="0"/>
              <a:t> help you make a decision</a:t>
            </a:r>
          </a:p>
          <a:p>
            <a:pPr marL="171450" indent="-171450">
              <a:buFont typeface="Arial" panose="020B0604020202020204" pitchFamily="34" charset="0"/>
              <a:buChar char="•"/>
            </a:pPr>
            <a:r>
              <a:rPr lang="en-US" baseline="0" dirty="0"/>
              <a:t>Reference checks are ideally completed over the phone</a:t>
            </a:r>
          </a:p>
          <a:p>
            <a:pPr marL="171450" indent="-171450">
              <a:buFont typeface="Arial" panose="020B0604020202020204" pitchFamily="34" charset="0"/>
              <a:buChar char="•"/>
            </a:pPr>
            <a:r>
              <a:rPr lang="en-US" baseline="0" dirty="0"/>
              <a:t>The reference from the current supervisor can, if needed, come after the conditional offer but must come before the final offer</a:t>
            </a:r>
            <a:endParaRPr lang="en-US" dirty="0"/>
          </a:p>
        </p:txBody>
      </p:sp>
      <p:sp>
        <p:nvSpPr>
          <p:cNvPr id="4" name="Slide Number Placeholder 3"/>
          <p:cNvSpPr>
            <a:spLocks noGrp="1"/>
          </p:cNvSpPr>
          <p:nvPr>
            <p:ph type="sldNum" sz="quarter" idx="10"/>
          </p:nvPr>
        </p:nvSpPr>
        <p:spPr/>
        <p:txBody>
          <a:bodyPr/>
          <a:lstStyle/>
          <a:p>
            <a:fld id="{1EBB6253-B43B-45FD-A5C6-EAB7E10B3272}" type="slidenum">
              <a:rPr lang="en-US" smtClean="0"/>
              <a:t>31</a:t>
            </a:fld>
            <a:endParaRPr lang="en-US"/>
          </a:p>
        </p:txBody>
      </p:sp>
    </p:spTree>
    <p:extLst>
      <p:ext uri="{BB962C8B-B14F-4D97-AF65-F5344CB8AC3E}">
        <p14:creationId xmlns:p14="http://schemas.microsoft.com/office/powerpoint/2010/main" val="30814304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moving bonus is a lump sum</a:t>
            </a:r>
            <a:r>
              <a:rPr lang="en-US" baseline="0" dirty="0"/>
              <a:t> payment typically in the $2000-$4000 that can be offered to permanent employees if they are moving to the Seattle area. It is paid from your grant, not centrally and the amount is subject to taxes, so if you would like your candidate to end up with $2000 in their pocket, offer an amount higher than that.</a:t>
            </a:r>
          </a:p>
          <a:p>
            <a:pPr marL="171450" indent="-171450">
              <a:buFont typeface="Arial" panose="020B0604020202020204" pitchFamily="34" charset="0"/>
              <a:buChar char="•"/>
            </a:pPr>
            <a:r>
              <a:rPr lang="en-US" baseline="0" dirty="0"/>
              <a:t>Amount can not be “grossed up”</a:t>
            </a:r>
          </a:p>
          <a:p>
            <a:pPr marL="171450" indent="-171450">
              <a:buFont typeface="Arial" panose="020B0604020202020204" pitchFamily="34" charset="0"/>
              <a:buChar char="•"/>
            </a:pPr>
            <a:r>
              <a:rPr lang="en-US" baseline="0" dirty="0"/>
              <a:t>We recommend conditional offers be made via phone or virtual meeting</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EBB6253-B43B-45FD-A5C6-EAB7E10B3272}" type="slidenum">
              <a:rPr lang="en-US" smtClean="0"/>
              <a:t>32</a:t>
            </a:fld>
            <a:endParaRPr lang="en-US"/>
          </a:p>
        </p:txBody>
      </p:sp>
    </p:spTree>
    <p:extLst>
      <p:ext uri="{BB962C8B-B14F-4D97-AF65-F5344CB8AC3E}">
        <p14:creationId xmlns:p14="http://schemas.microsoft.com/office/powerpoint/2010/main" val="2606639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Postdoc Hiring</a:t>
            </a:r>
            <a:r>
              <a:rPr lang="en-US" baseline="0" dirty="0"/>
              <a:t> Request form is different than the Staff hiring Form</a:t>
            </a:r>
          </a:p>
          <a:p>
            <a:r>
              <a:rPr lang="en-US" baseline="0" dirty="0"/>
              <a:t>CICOES is not an academic unit, so we need one listed</a:t>
            </a:r>
          </a:p>
          <a:p>
            <a:r>
              <a:rPr lang="en-US" baseline="0" dirty="0"/>
              <a:t>The Academic Mentor needs to be a tenure or tenure-track faculty member </a:t>
            </a:r>
          </a:p>
          <a:p>
            <a:r>
              <a:rPr lang="en-US" baseline="0" dirty="0"/>
              <a:t>Position can be competitive or not</a:t>
            </a:r>
            <a:endParaRPr lang="en-US" dirty="0"/>
          </a:p>
        </p:txBody>
      </p:sp>
      <p:sp>
        <p:nvSpPr>
          <p:cNvPr id="4" name="Slide Number Placeholder 3"/>
          <p:cNvSpPr>
            <a:spLocks noGrp="1"/>
          </p:cNvSpPr>
          <p:nvPr>
            <p:ph type="sldNum" sz="quarter" idx="10"/>
          </p:nvPr>
        </p:nvSpPr>
        <p:spPr/>
        <p:txBody>
          <a:bodyPr/>
          <a:lstStyle/>
          <a:p>
            <a:fld id="{1EBB6253-B43B-45FD-A5C6-EAB7E10B3272}" type="slidenum">
              <a:rPr lang="en-US" smtClean="0"/>
              <a:t>6</a:t>
            </a:fld>
            <a:endParaRPr lang="en-US"/>
          </a:p>
        </p:txBody>
      </p:sp>
    </p:spTree>
    <p:extLst>
      <p:ext uri="{BB962C8B-B14F-4D97-AF65-F5344CB8AC3E}">
        <p14:creationId xmlns:p14="http://schemas.microsoft.com/office/powerpoint/2010/main" val="21975184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Please remember this! Some employees may not ask and just assume that their health</a:t>
            </a:r>
            <a:r>
              <a:rPr lang="en-US" baseline="0" dirty="0"/>
              <a:t> insurance will start on their first day. </a:t>
            </a:r>
          </a:p>
          <a:p>
            <a:pPr marL="171450" indent="-171450">
              <a:buFont typeface="Arial" panose="020B0604020202020204" pitchFamily="34" charset="0"/>
              <a:buChar char="•"/>
            </a:pPr>
            <a:r>
              <a:rPr lang="en-US" baseline="0" dirty="0"/>
              <a:t>Even though they will not select their health insurance plan until later in the month, if they started on the first business day their coverage will be retroactive to that day</a:t>
            </a:r>
            <a:endParaRPr lang="en-US" dirty="0"/>
          </a:p>
        </p:txBody>
      </p:sp>
      <p:sp>
        <p:nvSpPr>
          <p:cNvPr id="4" name="Slide Number Placeholder 3"/>
          <p:cNvSpPr>
            <a:spLocks noGrp="1"/>
          </p:cNvSpPr>
          <p:nvPr>
            <p:ph type="sldNum" sz="quarter" idx="10"/>
          </p:nvPr>
        </p:nvSpPr>
        <p:spPr/>
        <p:txBody>
          <a:bodyPr/>
          <a:lstStyle/>
          <a:p>
            <a:fld id="{1EBB6253-B43B-45FD-A5C6-EAB7E10B3272}" type="slidenum">
              <a:rPr lang="en-US" smtClean="0"/>
              <a:t>33</a:t>
            </a:fld>
            <a:endParaRPr lang="en-US"/>
          </a:p>
        </p:txBody>
      </p:sp>
    </p:spTree>
    <p:extLst>
      <p:ext uri="{BB962C8B-B14F-4D97-AF65-F5344CB8AC3E}">
        <p14:creationId xmlns:p14="http://schemas.microsoft.com/office/powerpoint/2010/main" val="29363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You did it!</a:t>
            </a:r>
          </a:p>
          <a:p>
            <a:pPr marL="171450" indent="-171450">
              <a:buFont typeface="Arial" panose="020B0604020202020204" pitchFamily="34" charset="0"/>
              <a:buChar char="•"/>
            </a:pPr>
            <a:r>
              <a:rPr lang="en-US" baseline="0" dirty="0"/>
              <a:t>Carol will send the supervisor the offer letter for review before it goes to the candidate </a:t>
            </a:r>
          </a:p>
          <a:p>
            <a:pPr marL="171450" indent="-171450">
              <a:buFont typeface="Arial" panose="020B0604020202020204" pitchFamily="34" charset="0"/>
              <a:buChar char="•"/>
            </a:pPr>
            <a:r>
              <a:rPr lang="en-US" baseline="0" dirty="0"/>
              <a:t>Begin working on their CAC, connect with the NOAA sponsor on your team and/or Nancy Curl </a:t>
            </a:r>
          </a:p>
          <a:p>
            <a:pPr marL="171450" indent="-171450">
              <a:buFont typeface="Arial" panose="020B0604020202020204" pitchFamily="34" charset="0"/>
              <a:buChar char="•"/>
            </a:pPr>
            <a:r>
              <a:rPr lang="en-US" baseline="0" dirty="0"/>
              <a:t>Necessary trainings (UW and NOAA)</a:t>
            </a:r>
          </a:p>
          <a:p>
            <a:pPr marL="171450" indent="-171450">
              <a:buFont typeface="Arial" panose="020B0604020202020204" pitchFamily="34" charset="0"/>
              <a:buChar char="•"/>
            </a:pPr>
            <a:r>
              <a:rPr lang="en-US" baseline="0" dirty="0"/>
              <a:t>Figure out office space</a:t>
            </a:r>
          </a:p>
          <a:p>
            <a:pPr marL="171450" indent="-171450">
              <a:buFont typeface="Arial" panose="020B0604020202020204" pitchFamily="34" charset="0"/>
              <a:buChar char="•"/>
            </a:pPr>
            <a:r>
              <a:rPr lang="en-US" baseline="0" dirty="0"/>
              <a:t>Onboarding Buddies</a:t>
            </a:r>
          </a:p>
        </p:txBody>
      </p:sp>
      <p:sp>
        <p:nvSpPr>
          <p:cNvPr id="4" name="Slide Number Placeholder 3"/>
          <p:cNvSpPr>
            <a:spLocks noGrp="1"/>
          </p:cNvSpPr>
          <p:nvPr>
            <p:ph type="sldNum" sz="quarter" idx="10"/>
          </p:nvPr>
        </p:nvSpPr>
        <p:spPr/>
        <p:txBody>
          <a:bodyPr/>
          <a:lstStyle/>
          <a:p>
            <a:fld id="{1EBB6253-B43B-45FD-A5C6-EAB7E10B3272}" type="slidenum">
              <a:rPr lang="en-US" smtClean="0"/>
              <a:t>34</a:t>
            </a:fld>
            <a:endParaRPr lang="en-US"/>
          </a:p>
        </p:txBody>
      </p:sp>
    </p:spTree>
    <p:extLst>
      <p:ext uri="{BB962C8B-B14F-4D97-AF65-F5344CB8AC3E}">
        <p14:creationId xmlns:p14="http://schemas.microsoft.com/office/powerpoint/2010/main" val="2501423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Consider setting a timeline when you begin</a:t>
            </a:r>
            <a:r>
              <a:rPr lang="en-US" baseline="0" dirty="0"/>
              <a:t> to keep things on track</a:t>
            </a:r>
          </a:p>
          <a:p>
            <a:pPr marL="171450" indent="-171450">
              <a:buFont typeface="Arial" panose="020B0604020202020204" pitchFamily="34" charset="0"/>
              <a:buChar char="•"/>
            </a:pPr>
            <a:r>
              <a:rPr lang="en-US" baseline="0" dirty="0"/>
              <a:t>Records related to the recruitment process must be retained for three years (this includes notes on interviews and reference checks)</a:t>
            </a:r>
          </a:p>
          <a:p>
            <a:pPr marL="171450" indent="-171450">
              <a:buFont typeface="Arial" panose="020B0604020202020204" pitchFamily="34" charset="0"/>
              <a:buChar char="•"/>
            </a:pPr>
            <a:r>
              <a:rPr lang="en-US" baseline="0" dirty="0"/>
              <a:t>UW undergrad students can be hired and it is a much shorter process</a:t>
            </a:r>
          </a:p>
          <a:p>
            <a:pPr marL="171450" indent="-171450">
              <a:buFont typeface="Arial" panose="020B0604020202020204" pitchFamily="34" charset="0"/>
              <a:buChar char="•"/>
            </a:pPr>
            <a:r>
              <a:rPr lang="en-US" baseline="0" dirty="0"/>
              <a:t>Processes may have changed since the last time you did it, please be connect with Carol/Sharae if you have any questions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EBB6253-B43B-45FD-A5C6-EAB7E10B3272}" type="slidenum">
              <a:rPr lang="en-US" smtClean="0"/>
              <a:t>35</a:t>
            </a:fld>
            <a:endParaRPr lang="en-US"/>
          </a:p>
        </p:txBody>
      </p:sp>
    </p:spTree>
    <p:extLst>
      <p:ext uri="{BB962C8B-B14F-4D97-AF65-F5344CB8AC3E}">
        <p14:creationId xmlns:p14="http://schemas.microsoft.com/office/powerpoint/2010/main" val="35407008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EBB6253-B43B-45FD-A5C6-EAB7E10B3272}" type="slidenum">
              <a:rPr lang="en-US" smtClean="0"/>
              <a:t>36</a:t>
            </a:fld>
            <a:endParaRPr lang="en-US"/>
          </a:p>
        </p:txBody>
      </p:sp>
    </p:spTree>
    <p:extLst>
      <p:ext uri="{BB962C8B-B14F-4D97-AF65-F5344CB8AC3E}">
        <p14:creationId xmlns:p14="http://schemas.microsoft.com/office/powerpoint/2010/main" val="4094909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a:t>
            </a:r>
            <a:r>
              <a:rPr lang="en-US" baseline="0" dirty="0"/>
              <a:t> temporary positions are Professional Staff but </a:t>
            </a:r>
            <a:r>
              <a:rPr lang="en-US" sz="1200" kern="1200" baseline="0" dirty="0">
                <a:solidFill>
                  <a:schemeClr val="tx1"/>
                </a:solidFill>
                <a:effectLst/>
                <a:latin typeface="+mn-lt"/>
                <a:ea typeface="+mn-ea"/>
                <a:cs typeface="+mn-cs"/>
              </a:rPr>
              <a:t>w</a:t>
            </a:r>
            <a:r>
              <a:rPr lang="en-US" sz="1200" kern="1200" dirty="0">
                <a:solidFill>
                  <a:schemeClr val="tx1"/>
                </a:solidFill>
                <a:effectLst/>
                <a:latin typeface="+mn-lt"/>
                <a:ea typeface="+mn-ea"/>
                <a:cs typeface="+mn-cs"/>
              </a:rPr>
              <a:t>e do</a:t>
            </a:r>
            <a:r>
              <a:rPr lang="en-US" sz="1200" kern="1200" baseline="0" dirty="0">
                <a:solidFill>
                  <a:schemeClr val="tx1"/>
                </a:solidFill>
                <a:effectLst/>
                <a:latin typeface="+mn-lt"/>
                <a:ea typeface="+mn-ea"/>
                <a:cs typeface="+mn-cs"/>
              </a:rPr>
              <a:t> have a few employees in classified titles- they do administrative or less independent work</a:t>
            </a:r>
            <a:endParaRPr lang="en-US" sz="1200" kern="1200" dirty="0">
              <a:solidFill>
                <a:schemeClr val="tx1"/>
              </a:solidFill>
              <a:effectLst/>
              <a:latin typeface="+mn-lt"/>
              <a:ea typeface="+mn-ea"/>
              <a:cs typeface="+mn-cs"/>
            </a:endParaRPr>
          </a:p>
          <a:p>
            <a:endParaRPr lang="en-US" baseline="0" dirty="0"/>
          </a:p>
          <a:p>
            <a:pPr lvl="0"/>
            <a:r>
              <a:rPr lang="en-US" sz="1200" kern="1200" dirty="0">
                <a:solidFill>
                  <a:schemeClr val="tx1"/>
                </a:solidFill>
                <a:effectLst/>
                <a:latin typeface="+mn-lt"/>
                <a:ea typeface="+mn-ea"/>
                <a:cs typeface="+mn-cs"/>
              </a:rPr>
              <a:t>For temporary positions, you can have someone in mind and they apply directly to the position, no one else will apply to the position</a:t>
            </a:r>
          </a:p>
          <a:p>
            <a:pPr lvl="0"/>
            <a:r>
              <a:rPr lang="en-US" sz="1200" kern="1200" dirty="0">
                <a:solidFill>
                  <a:schemeClr val="tx1"/>
                </a:solidFill>
                <a:effectLst/>
                <a:latin typeface="+mn-lt"/>
                <a:ea typeface="+mn-ea"/>
                <a:cs typeface="+mn-cs"/>
              </a:rPr>
              <a:t>Permanent positions you must post.</a:t>
            </a:r>
          </a:p>
          <a:p>
            <a:endParaRPr lang="en-US" dirty="0"/>
          </a:p>
          <a:p>
            <a:r>
              <a:rPr lang="en-US" dirty="0"/>
              <a:t>Re-Hire List: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orbel" panose="020B0503020204020204" pitchFamily="34" charset="0"/>
                <a:ea typeface="Times New Roman" panose="02020603050405020304" pitchFamily="18" charset="0"/>
                <a:cs typeface="Aptos" panose="020B0004020202020204" pitchFamily="34" charset="0"/>
              </a:rPr>
              <a:t>Per the University’s collective bargaining agreement with the United Auto Workers (UAW), an RSE who is subject to layoff may request to be placed on the rehire list for their job profile for twelve (12) months. The University offers funded vacant positions to rehire list candidates in seniority order if the candidate is qualified and possesses the relevant specialized skills, knowledge and demonstrated abilities as determined by the employer.</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a:p>
            <a:pPr marL="342900" marR="0" lvl="0" indent="-342900">
              <a:lnSpc>
                <a:spcPts val="1380"/>
              </a:lnSpc>
              <a:buSzPts val="1000"/>
              <a:buFont typeface="Symbol" panose="05050102010706020507" pitchFamily="18" charset="2"/>
              <a:buChar char=""/>
              <a:tabLst>
                <a:tab pos="457200" algn="l"/>
              </a:tabLst>
            </a:pPr>
            <a:r>
              <a:rPr lang="en-US" sz="1800" b="1" dirty="0">
                <a:solidFill>
                  <a:srgbClr val="000000"/>
                </a:solidFill>
                <a:effectLst/>
                <a:latin typeface="Corbel" panose="020B0503020204020204" pitchFamily="34" charset="0"/>
                <a:ea typeface="Times New Roman" panose="02020603050405020304" pitchFamily="18" charset="0"/>
                <a:cs typeface="Aptos" panose="020B0004020202020204" pitchFamily="34" charset="0"/>
              </a:rPr>
              <a:t>To determine whether an employee on the rehire list is qualified for a vacant position, Campus Recruitment evaluates their resume against the minimum requirements and additional requirements provided in the job description.</a:t>
            </a:r>
            <a:r>
              <a:rPr lang="en-US" sz="1800" dirty="0">
                <a:solidFill>
                  <a:srgbClr val="000000"/>
                </a:solidFill>
                <a:effectLst/>
                <a:latin typeface="Corbel" panose="020B0503020204020204" pitchFamily="34" charset="0"/>
                <a:ea typeface="Times New Roman" panose="02020603050405020304" pitchFamily="18" charset="0"/>
                <a:cs typeface="Aptos" panose="020B0004020202020204" pitchFamily="34" charset="0"/>
              </a:rPr>
              <a:t> We strongly encourage hiring departments to define relevant degree fields and experience for RSEs when positions are created or reviewed and to require relevant degree(s) and experience in the job postings.</a:t>
            </a:r>
            <a:endPar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0" marR="0">
              <a:lnSpc>
                <a:spcPts val="1380"/>
              </a:lnSpc>
            </a:pPr>
            <a:r>
              <a:rPr lang="en-US" sz="1800" dirty="0">
                <a:solidFill>
                  <a:srgbClr val="000000"/>
                </a:solidFill>
                <a:effectLst/>
                <a:latin typeface="Corbel" panose="020B0503020204020204" pitchFamily="34" charset="0"/>
                <a:ea typeface="Times New Roman" panose="02020603050405020304" pitchFamily="18"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ts val="1380"/>
              </a:lnSpc>
              <a:buSzPts val="1000"/>
              <a:buFont typeface="Symbol" panose="05050102010706020507" pitchFamily="18" charset="2"/>
              <a:buChar char=""/>
              <a:tabLst>
                <a:tab pos="457200" algn="l"/>
              </a:tabLst>
            </a:pPr>
            <a:r>
              <a:rPr lang="en-US" sz="1800" b="1" dirty="0">
                <a:solidFill>
                  <a:srgbClr val="000000"/>
                </a:solidFill>
                <a:effectLst/>
                <a:latin typeface="Corbel" panose="020B0503020204020204" pitchFamily="34" charset="0"/>
                <a:ea typeface="Times New Roman" panose="02020603050405020304" pitchFamily="18" charset="0"/>
                <a:cs typeface="Aptos" panose="020B0004020202020204" pitchFamily="34" charset="0"/>
              </a:rPr>
              <a:t>All recruitments for UAW-represented RSE positions will be evaluated for potential rehire list placement, including those where the competitive recruitment would be limited to UW employees only.</a:t>
            </a:r>
            <a:endPar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0" marR="0">
              <a:lnSpc>
                <a:spcPts val="1380"/>
              </a:lnSpc>
            </a:pPr>
            <a:r>
              <a:rPr lang="en-US" sz="1800" dirty="0">
                <a:solidFill>
                  <a:srgbClr val="000000"/>
                </a:solidFill>
                <a:effectLst/>
                <a:latin typeface="Corbel" panose="020B0503020204020204" pitchFamily="34" charset="0"/>
                <a:ea typeface="Times New Roman" panose="02020603050405020304" pitchFamily="18"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ts val="1380"/>
              </a:lnSpc>
              <a:spcAft>
                <a:spcPts val="800"/>
              </a:spcAft>
              <a:buSzPts val="1000"/>
              <a:buFont typeface="Symbol" panose="05050102010706020507" pitchFamily="18" charset="2"/>
              <a:buChar char=""/>
              <a:tabLst>
                <a:tab pos="457200" algn="l"/>
              </a:tabLst>
            </a:pPr>
            <a:r>
              <a:rPr lang="en-US" sz="1800" b="1" dirty="0">
                <a:solidFill>
                  <a:srgbClr val="000000"/>
                </a:solidFill>
                <a:effectLst/>
                <a:latin typeface="Corbel" panose="020B0503020204020204" pitchFamily="34" charset="0"/>
                <a:ea typeface="Times New Roman" panose="02020603050405020304" pitchFamily="18" charset="0"/>
                <a:cs typeface="Aptos" panose="020B0004020202020204" pitchFamily="34" charset="0"/>
              </a:rPr>
              <a:t>Rehire list placements are rights provided for in the collective bargaining agreement and are non-competitive. </a:t>
            </a:r>
            <a:r>
              <a:rPr lang="en-US" sz="1800" dirty="0">
                <a:solidFill>
                  <a:srgbClr val="000000"/>
                </a:solidFill>
                <a:effectLst/>
                <a:latin typeface="Corbel" panose="020B0503020204020204" pitchFamily="34" charset="0"/>
                <a:ea typeface="Times New Roman" panose="02020603050405020304" pitchFamily="18" charset="0"/>
                <a:cs typeface="Aptos" panose="020B0004020202020204" pitchFamily="34" charset="0"/>
              </a:rPr>
              <a:t>Candidates and hiring departments participate in informational meetings to support the candidate’s decision-making and to provide hiring departments with an opportunity to communicate performance expectations and working conditions. These meetings are not job interviews, as candidates</a:t>
            </a:r>
            <a:r>
              <a:rPr lang="en-US" sz="1800" b="1" dirty="0">
                <a:solidFill>
                  <a:srgbClr val="000000"/>
                </a:solidFill>
                <a:effectLst/>
                <a:latin typeface="Corbel" panose="020B0503020204020204" pitchFamily="34" charset="0"/>
                <a:ea typeface="Times New Roman" panose="02020603050405020304" pitchFamily="18" charset="0"/>
                <a:cs typeface="Aptos" panose="020B0004020202020204" pitchFamily="34" charset="0"/>
              </a:rPr>
              <a:t> </a:t>
            </a:r>
            <a:r>
              <a:rPr lang="en-US" sz="1800" dirty="0">
                <a:solidFill>
                  <a:srgbClr val="000000"/>
                </a:solidFill>
                <a:effectLst/>
                <a:latin typeface="Corbel" panose="020B0503020204020204" pitchFamily="34" charset="0"/>
                <a:ea typeface="Times New Roman" panose="02020603050405020304" pitchFamily="18" charset="0"/>
                <a:cs typeface="Aptos" panose="020B0004020202020204" pitchFamily="34" charset="0"/>
              </a:rPr>
              <a:t>have the right to accept or decline opportunities for which they are qualified. Hiring departments do not conduct reference checks on rehire candidates.</a:t>
            </a:r>
            <a:endPar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1EBB6253-B43B-45FD-A5C6-EAB7E10B3272}" type="slidenum">
              <a:rPr lang="en-US" smtClean="0"/>
              <a:t>7</a:t>
            </a:fld>
            <a:endParaRPr lang="en-US"/>
          </a:p>
        </p:txBody>
      </p:sp>
    </p:spTree>
    <p:extLst>
      <p:ext uri="{BB962C8B-B14F-4D97-AF65-F5344CB8AC3E}">
        <p14:creationId xmlns:p14="http://schemas.microsoft.com/office/powerpoint/2010/main" val="511749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might find that a different</a:t>
            </a:r>
            <a:r>
              <a:rPr lang="en-US" baseline="0" dirty="0"/>
              <a:t> job title is more appropriate</a:t>
            </a:r>
          </a:p>
          <a:p>
            <a:r>
              <a:rPr lang="en-US" baseline="0" dirty="0"/>
              <a:t>Research Consultants and Coordinators are also represented by the UAW RSE union</a:t>
            </a:r>
          </a:p>
        </p:txBody>
      </p:sp>
      <p:sp>
        <p:nvSpPr>
          <p:cNvPr id="4" name="Slide Number Placeholder 3"/>
          <p:cNvSpPr>
            <a:spLocks noGrp="1"/>
          </p:cNvSpPr>
          <p:nvPr>
            <p:ph type="sldNum" sz="quarter" idx="10"/>
          </p:nvPr>
        </p:nvSpPr>
        <p:spPr/>
        <p:txBody>
          <a:bodyPr/>
          <a:lstStyle/>
          <a:p>
            <a:fld id="{1EBB6253-B43B-45FD-A5C6-EAB7E10B3272}" type="slidenum">
              <a:rPr lang="en-US" smtClean="0"/>
              <a:t>8</a:t>
            </a:fld>
            <a:endParaRPr lang="en-US"/>
          </a:p>
        </p:txBody>
      </p:sp>
    </p:spTree>
    <p:extLst>
      <p:ext uri="{BB962C8B-B14F-4D97-AF65-F5344CB8AC3E}">
        <p14:creationId xmlns:p14="http://schemas.microsoft.com/office/powerpoint/2010/main" val="4243600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B6253-B43B-45FD-A5C6-EAB7E10B3272}" type="slidenum">
              <a:rPr lang="en-US" smtClean="0"/>
              <a:t>9</a:t>
            </a:fld>
            <a:endParaRPr lang="en-US"/>
          </a:p>
        </p:txBody>
      </p:sp>
    </p:spTree>
    <p:extLst>
      <p:ext uri="{BB962C8B-B14F-4D97-AF65-F5344CB8AC3E}">
        <p14:creationId xmlns:p14="http://schemas.microsoft.com/office/powerpoint/2010/main" val="3488262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Temporary  ex: Temp employee modeled after RSE1</a:t>
            </a:r>
          </a:p>
          <a:p>
            <a:pPr marL="171450" indent="-171450">
              <a:buFont typeface="Arial" panose="020B0604020202020204" pitchFamily="34" charset="0"/>
              <a:buChar char="•"/>
            </a:pPr>
            <a:r>
              <a:rPr lang="en-US" baseline="0" dirty="0"/>
              <a:t>Fixed-term ex: Postdocs</a:t>
            </a:r>
          </a:p>
          <a:p>
            <a:pPr marL="171450" indent="-171450">
              <a:buFont typeface="Arial" panose="020B0604020202020204" pitchFamily="34" charset="0"/>
              <a:buChar char="•"/>
            </a:pPr>
            <a:r>
              <a:rPr lang="en-US" baseline="0" dirty="0"/>
              <a:t>Externally Funded- all grants are externally funded </a:t>
            </a:r>
          </a:p>
          <a:p>
            <a:pPr marL="171450" indent="-171450">
              <a:buFont typeface="Arial" panose="020B0604020202020204" pitchFamily="34" charset="0"/>
              <a:buChar char="•"/>
            </a:pPr>
            <a:r>
              <a:rPr lang="en-US" baseline="0" dirty="0"/>
              <a:t>This is the time to let us know if you want to hire more than 1 position from the funding questions, this can’t be done later</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1EBB6253-B43B-45FD-A5C6-EAB7E10B3272}" type="slidenum">
              <a:rPr lang="en-US" smtClean="0"/>
              <a:t>10</a:t>
            </a:fld>
            <a:endParaRPr lang="en-US"/>
          </a:p>
        </p:txBody>
      </p:sp>
    </p:spTree>
    <p:extLst>
      <p:ext uri="{BB962C8B-B14F-4D97-AF65-F5344CB8AC3E}">
        <p14:creationId xmlns:p14="http://schemas.microsoft.com/office/powerpoint/2010/main" val="2206880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5A57B-47FE-6830-112E-3229CE4C5F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37044E-C425-633E-1A26-C35DEB9274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D00BFF-C922-A243-4ED6-F22CC9DFEC6A}"/>
              </a:ext>
            </a:extLst>
          </p:cNvPr>
          <p:cNvSpPr>
            <a:spLocks noGrp="1"/>
          </p:cNvSpPr>
          <p:nvPr>
            <p:ph type="body" idx="1"/>
          </p:nvPr>
        </p:nvSpPr>
        <p:spPr/>
        <p:txBody>
          <a:bodyPr/>
          <a:lstStyle/>
          <a:p>
            <a:pPr marL="171450" indent="-171450">
              <a:buFont typeface="Arial" panose="020B0604020202020204" pitchFamily="34" charset="0"/>
              <a:buChar char="•"/>
            </a:pPr>
            <a:r>
              <a:rPr lang="en-US" baseline="0" dirty="0"/>
              <a:t>Think about what the true minimum would be</a:t>
            </a:r>
          </a:p>
          <a:p>
            <a:pPr marL="171450" indent="-171450">
              <a:buFont typeface="Arial" panose="020B0604020202020204" pitchFamily="34" charset="0"/>
              <a:buChar char="•"/>
            </a:pPr>
            <a:r>
              <a:rPr lang="en-US" baseline="0" dirty="0"/>
              <a:t>Your rubric should be based on these qualifications</a:t>
            </a:r>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4A51438E-82B0-AB92-A6C3-124C0DF5BA4A}"/>
              </a:ext>
            </a:extLst>
          </p:cNvPr>
          <p:cNvSpPr>
            <a:spLocks noGrp="1"/>
          </p:cNvSpPr>
          <p:nvPr>
            <p:ph type="sldNum" sz="quarter" idx="10"/>
          </p:nvPr>
        </p:nvSpPr>
        <p:spPr/>
        <p:txBody>
          <a:bodyPr/>
          <a:lstStyle/>
          <a:p>
            <a:fld id="{1EBB6253-B43B-45FD-A5C6-EAB7E10B3272}" type="slidenum">
              <a:rPr lang="en-US" smtClean="0"/>
              <a:t>11</a:t>
            </a:fld>
            <a:endParaRPr lang="en-US"/>
          </a:p>
        </p:txBody>
      </p:sp>
    </p:spTree>
    <p:extLst>
      <p:ext uri="{BB962C8B-B14F-4D97-AF65-F5344CB8AC3E}">
        <p14:creationId xmlns:p14="http://schemas.microsoft.com/office/powerpoint/2010/main" val="3202946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Working title helps attract candidates</a:t>
            </a:r>
          </a:p>
          <a:p>
            <a:pPr marL="171450" indent="-171450">
              <a:buFont typeface="Arial" panose="020B0604020202020204" pitchFamily="34" charset="0"/>
              <a:buChar char="•"/>
            </a:pPr>
            <a:r>
              <a:rPr lang="en-US" dirty="0"/>
              <a:t>Helps us distinguish between multiple positions we are working on </a:t>
            </a:r>
          </a:p>
        </p:txBody>
      </p:sp>
      <p:sp>
        <p:nvSpPr>
          <p:cNvPr id="4" name="Slide Number Placeholder 3"/>
          <p:cNvSpPr>
            <a:spLocks noGrp="1"/>
          </p:cNvSpPr>
          <p:nvPr>
            <p:ph type="sldNum" sz="quarter" idx="10"/>
          </p:nvPr>
        </p:nvSpPr>
        <p:spPr/>
        <p:txBody>
          <a:bodyPr/>
          <a:lstStyle/>
          <a:p>
            <a:fld id="{1EBB6253-B43B-45FD-A5C6-EAB7E10B3272}" type="slidenum">
              <a:rPr lang="en-US" smtClean="0"/>
              <a:t>12</a:t>
            </a:fld>
            <a:endParaRPr lang="en-US"/>
          </a:p>
        </p:txBody>
      </p:sp>
    </p:spTree>
    <p:extLst>
      <p:ext uri="{BB962C8B-B14F-4D97-AF65-F5344CB8AC3E}">
        <p14:creationId xmlns:p14="http://schemas.microsoft.com/office/powerpoint/2010/main" val="18606803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emf"/><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emf"/><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pic>
        <p:nvPicPr>
          <p:cNvPr id="7" name="Picture 6"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pic>
        <p:nvPicPr>
          <p:cNvPr id="2" name="Picture 1"/>
          <p:cNvPicPr>
            <a:picLocks noChangeAspect="1"/>
          </p:cNvPicPr>
          <p:nvPr userDrawn="1"/>
        </p:nvPicPr>
        <p:blipFill>
          <a:blip r:embed="rId3"/>
          <a:stretch>
            <a:fillRect/>
          </a:stretch>
        </p:blipFill>
        <p:spPr>
          <a:xfrm>
            <a:off x="568081" y="4598607"/>
            <a:ext cx="2416273" cy="213486"/>
          </a:xfrm>
          <a:prstGeom prst="rect">
            <a:avLst/>
          </a:prstGeom>
        </p:spPr>
      </p:pic>
      <p:pic>
        <p:nvPicPr>
          <p:cNvPr id="8" name="Picture 7"/>
          <p:cNvPicPr>
            <a:picLocks noChangeAspect="1"/>
          </p:cNvPicPr>
          <p:nvPr userDrawn="1"/>
        </p:nvPicPr>
        <p:blipFill>
          <a:blip r:embed="rId4"/>
          <a:stretch>
            <a:fillRect/>
          </a:stretch>
        </p:blipFill>
        <p:spPr>
          <a:xfrm>
            <a:off x="568081" y="3426449"/>
            <a:ext cx="1600200" cy="139700"/>
          </a:xfrm>
          <a:prstGeom prst="rect">
            <a:avLst/>
          </a:prstGeom>
        </p:spPr>
      </p:pic>
      <p:sp>
        <p:nvSpPr>
          <p:cNvPr id="3" name="Title 2"/>
          <p:cNvSpPr>
            <a:spLocks noGrp="1"/>
          </p:cNvSpPr>
          <p:nvPr>
            <p:ph type="title" hasCustomPrompt="1"/>
          </p:nvPr>
        </p:nvSpPr>
        <p:spPr>
          <a:xfrm>
            <a:off x="460375" y="644993"/>
            <a:ext cx="6972300" cy="2641756"/>
          </a:xfrm>
          <a:prstGeom prst="rect">
            <a:avLst/>
          </a:prstGeom>
        </p:spPr>
        <p:txBody>
          <a:bodyPr anchor="b"/>
          <a:lstStyle>
            <a:lvl1pPr algn="l">
              <a:defRPr sz="5000" b="1" i="0" baseline="0">
                <a:solidFill>
                  <a:schemeClr val="tx2"/>
                </a:solidFill>
                <a:latin typeface="Encode Sans Normal Black" charset="0"/>
                <a:ea typeface="Encode Sans Normal Black" charset="0"/>
                <a:cs typeface="Encode Sans Normal Black" charset="0"/>
              </a:defRPr>
            </a:lvl1pPr>
          </a:lstStyle>
          <a:p>
            <a:r>
              <a:rPr lang="en-US" dirty="0"/>
              <a:t>TITLE HERE</a:t>
            </a:r>
            <a:br>
              <a:rPr lang="en-US" dirty="0"/>
            </a:br>
            <a:r>
              <a:rPr lang="en-US" dirty="0"/>
              <a:t>ENCODE NORMAL</a:t>
            </a:r>
            <a:br>
              <a:rPr lang="en-US" dirty="0"/>
            </a:br>
            <a:r>
              <a:rPr lang="en-US" dirty="0"/>
              <a:t>BLACK, 50 PT.</a:t>
            </a:r>
          </a:p>
        </p:txBody>
      </p:sp>
      <p:sp>
        <p:nvSpPr>
          <p:cNvPr id="4" name="Slide Number Placeholder 3">
            <a:extLst>
              <a:ext uri="{FF2B5EF4-FFF2-40B4-BE49-F238E27FC236}">
                <a16:creationId xmlns:a16="http://schemas.microsoft.com/office/drawing/2014/main" id="{448D862F-EE28-E903-6355-923109C50F3B}"/>
              </a:ext>
            </a:extLst>
          </p:cNvPr>
          <p:cNvSpPr>
            <a:spLocks noGrp="1"/>
          </p:cNvSpPr>
          <p:nvPr>
            <p:ph type="sldNum" sz="quarter" idx="10"/>
          </p:nvPr>
        </p:nvSpPr>
        <p:spPr>
          <a:xfrm>
            <a:off x="7086600" y="4868183"/>
            <a:ext cx="2057400" cy="274637"/>
          </a:xfrm>
        </p:spPr>
        <p:txBody>
          <a:bodyPr/>
          <a:lstStyle/>
          <a:p>
            <a:fld id="{728FC9AB-BEF9-454A-8A64-4C7AB9906997}" type="slidenum">
              <a:rPr lang="en-US" smtClean="0"/>
              <a:t>‹#›</a:t>
            </a:fld>
            <a:endParaRPr lang="en-US"/>
          </a:p>
        </p:txBody>
      </p:sp>
    </p:spTree>
    <p:extLst>
      <p:ext uri="{BB962C8B-B14F-4D97-AF65-F5344CB8AC3E}">
        <p14:creationId xmlns:p14="http://schemas.microsoft.com/office/powerpoint/2010/main" val="1755309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3" name="Picture 12"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sp>
        <p:nvSpPr>
          <p:cNvPr id="2" name="Title 1"/>
          <p:cNvSpPr>
            <a:spLocks noGrp="1"/>
          </p:cNvSpPr>
          <p:nvPr>
            <p:ph type="title" hasCustomPrompt="1"/>
          </p:nvPr>
        </p:nvSpPr>
        <p:spPr>
          <a:xfrm>
            <a:off x="460375" y="369733"/>
            <a:ext cx="8184662"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890392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sp>
        <p:nvSpPr>
          <p:cNvPr id="8" name="Chart Placeholder 11"/>
          <p:cNvSpPr>
            <a:spLocks noGrp="1"/>
          </p:cNvSpPr>
          <p:nvPr>
            <p:ph type="chart" sz="quarter" idx="12" hasCustomPrompt="1"/>
          </p:nvPr>
        </p:nvSpPr>
        <p:spPr>
          <a:xfrm>
            <a:off x="447923" y="1724977"/>
            <a:ext cx="8184662" cy="2961163"/>
          </a:xfrm>
          <a:prstGeom prst="rect">
            <a:avLst/>
          </a:prstGeom>
        </p:spPr>
        <p:txBody>
          <a:bodyPr>
            <a:normAutofit/>
          </a:bodyPr>
          <a:lstStyle>
            <a:lvl1pPr marL="0" indent="0">
              <a:buNone/>
              <a:defRPr sz="2400" b="0" i="1" baseline="0">
                <a:solidFill>
                  <a:schemeClr val="tx1"/>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41" y="4675530"/>
            <a:ext cx="2539991" cy="172311"/>
          </a:xfrm>
          <a:prstGeom prst="rect">
            <a:avLst/>
          </a:prstGeom>
        </p:spPr>
      </p:pic>
      <p:sp>
        <p:nvSpPr>
          <p:cNvPr id="2" name="Title 1"/>
          <p:cNvSpPr>
            <a:spLocks noGrp="1"/>
          </p:cNvSpPr>
          <p:nvPr>
            <p:ph type="title" hasCustomPrompt="1"/>
          </p:nvPr>
        </p:nvSpPr>
        <p:spPr>
          <a:xfrm>
            <a:off x="460375" y="381608"/>
            <a:ext cx="8172210"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744044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er + Subheader +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555381" y="1364403"/>
            <a:ext cx="1103781" cy="96361"/>
          </a:xfrm>
          <a:prstGeom prst="rect">
            <a:avLst/>
          </a:prstGeom>
        </p:spPr>
      </p:pic>
      <p:pic>
        <p:nvPicPr>
          <p:cNvPr id="12" name="Picture 11"/>
          <p:cNvPicPr>
            <a:picLocks noChangeAspect="1"/>
          </p:cNvPicPr>
          <p:nvPr userDrawn="1"/>
        </p:nvPicPr>
        <p:blipFill>
          <a:blip r:embed="rId3"/>
          <a:stretch>
            <a:fillRect/>
          </a:stretch>
        </p:blipFill>
        <p:spPr>
          <a:xfrm>
            <a:off x="549031" y="1363508"/>
            <a:ext cx="1103781" cy="96362"/>
          </a:xfrm>
          <a:prstGeom prst="rect">
            <a:avLst/>
          </a:prstGeom>
        </p:spPr>
      </p:pic>
      <p:sp>
        <p:nvSpPr>
          <p:cNvPr id="24"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25"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24 PT.)</a:t>
            </a:r>
          </a:p>
        </p:txBody>
      </p:sp>
      <p:pic>
        <p:nvPicPr>
          <p:cNvPr id="26" name="Picture 2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05041" y="4675530"/>
            <a:ext cx="2539991" cy="172311"/>
          </a:xfrm>
          <a:prstGeom prst="rect">
            <a:avLst/>
          </a:prstGeom>
        </p:spPr>
      </p:pic>
      <p:sp>
        <p:nvSpPr>
          <p:cNvPr id="2" name="Title 1"/>
          <p:cNvSpPr>
            <a:spLocks noGrp="1"/>
          </p:cNvSpPr>
          <p:nvPr>
            <p:ph type="title" hasCustomPrompt="1"/>
          </p:nvPr>
        </p:nvSpPr>
        <p:spPr>
          <a:xfrm>
            <a:off x="447922" y="369285"/>
            <a:ext cx="8197109"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4147638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A6E95-32C2-8298-4F4A-6196C3E39548}"/>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0276B8-E32E-92CF-6436-ABCA44BB0E46}"/>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04552D-FE85-6CBB-5159-DC80B702C42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F837D69-7483-74C6-1102-40942F06F9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4DB771-CE00-3D1C-B309-2E2ABE33A74C}"/>
              </a:ext>
            </a:extLst>
          </p:cNvPr>
          <p:cNvSpPr>
            <a:spLocks noGrp="1"/>
          </p:cNvSpPr>
          <p:nvPr>
            <p:ph type="sldNum" sz="quarter" idx="12"/>
          </p:nvPr>
        </p:nvSpPr>
        <p:spPr/>
        <p:txBody>
          <a:bodyPr/>
          <a:lstStyle/>
          <a:p>
            <a:fld id="{61510BBF-EE3A-44CB-994B-C668D0F252AF}" type="slidenum">
              <a:rPr lang="en-US" smtClean="0"/>
              <a:t>‹#›</a:t>
            </a:fld>
            <a:endParaRPr lang="en-US"/>
          </a:p>
        </p:txBody>
      </p:sp>
    </p:spTree>
    <p:extLst>
      <p:ext uri="{BB962C8B-B14F-4D97-AF65-F5344CB8AC3E}">
        <p14:creationId xmlns:p14="http://schemas.microsoft.com/office/powerpoint/2010/main" val="3813323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6C2D2-DA42-3B52-670D-50710082E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E95302-7FE1-CC29-64E8-B0AD6C9C32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AE2F36-F4DB-831D-B83F-DCDE58F822E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91D1EC1-E04D-0745-8050-2F7C209486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68C610-F92D-C9F9-34C2-77D925C5DD1B}"/>
              </a:ext>
            </a:extLst>
          </p:cNvPr>
          <p:cNvSpPr>
            <a:spLocks noGrp="1"/>
          </p:cNvSpPr>
          <p:nvPr>
            <p:ph type="sldNum" sz="quarter" idx="12"/>
          </p:nvPr>
        </p:nvSpPr>
        <p:spPr/>
        <p:txBody>
          <a:bodyPr/>
          <a:lstStyle/>
          <a:p>
            <a:fld id="{61510BBF-EE3A-44CB-994B-C668D0F252AF}" type="slidenum">
              <a:rPr lang="en-US" smtClean="0"/>
              <a:t>‹#›</a:t>
            </a:fld>
            <a:endParaRPr lang="en-US"/>
          </a:p>
        </p:txBody>
      </p:sp>
    </p:spTree>
    <p:extLst>
      <p:ext uri="{BB962C8B-B14F-4D97-AF65-F5344CB8AC3E}">
        <p14:creationId xmlns:p14="http://schemas.microsoft.com/office/powerpoint/2010/main" val="933631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C853E-B12D-56AB-5E57-145CE58C799B}"/>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BC2BCB-C47D-DC09-BC7D-A3E23D0240B4}"/>
              </a:ext>
            </a:extLst>
          </p:cNvPr>
          <p:cNvSpPr>
            <a:spLocks noGrp="1"/>
          </p:cNvSpPr>
          <p:nvPr>
            <p:ph type="body" idx="1"/>
          </p:nvPr>
        </p:nvSpPr>
        <p:spPr>
          <a:xfrm>
            <a:off x="623888" y="3441700"/>
            <a:ext cx="7886700" cy="1125538"/>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0EDA10-4C9B-BDAE-9D6C-8304EADA882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7002D71-B76A-5F56-E576-C3970E66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BC2EFE-E694-CEF1-99B0-7CBD8774A312}"/>
              </a:ext>
            </a:extLst>
          </p:cNvPr>
          <p:cNvSpPr>
            <a:spLocks noGrp="1"/>
          </p:cNvSpPr>
          <p:nvPr>
            <p:ph type="sldNum" sz="quarter" idx="12"/>
          </p:nvPr>
        </p:nvSpPr>
        <p:spPr/>
        <p:txBody>
          <a:bodyPr/>
          <a:lstStyle/>
          <a:p>
            <a:fld id="{61510BBF-EE3A-44CB-994B-C668D0F252AF}" type="slidenum">
              <a:rPr lang="en-US" smtClean="0"/>
              <a:t>‹#›</a:t>
            </a:fld>
            <a:endParaRPr lang="en-US"/>
          </a:p>
        </p:txBody>
      </p:sp>
    </p:spTree>
    <p:extLst>
      <p:ext uri="{BB962C8B-B14F-4D97-AF65-F5344CB8AC3E}">
        <p14:creationId xmlns:p14="http://schemas.microsoft.com/office/powerpoint/2010/main" val="2931448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AFFDF-5B10-AA04-86DF-5397DCF4A9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3512AD-2707-4879-FAAE-7BF218D80366}"/>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8C4ACB-EF95-1488-EBE5-F184642555CE}"/>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DD2237-3260-1D4E-7D77-23041777D86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DA2B912-1D13-902D-F293-3BC90C4CC7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CF2A87-4785-D0F4-0916-E6607D6F2B81}"/>
              </a:ext>
            </a:extLst>
          </p:cNvPr>
          <p:cNvSpPr>
            <a:spLocks noGrp="1"/>
          </p:cNvSpPr>
          <p:nvPr>
            <p:ph type="sldNum" sz="quarter" idx="12"/>
          </p:nvPr>
        </p:nvSpPr>
        <p:spPr/>
        <p:txBody>
          <a:bodyPr/>
          <a:lstStyle/>
          <a:p>
            <a:fld id="{61510BBF-EE3A-44CB-994B-C668D0F252AF}" type="slidenum">
              <a:rPr lang="en-US" smtClean="0"/>
              <a:t>‹#›</a:t>
            </a:fld>
            <a:endParaRPr lang="en-US"/>
          </a:p>
        </p:txBody>
      </p:sp>
    </p:spTree>
    <p:extLst>
      <p:ext uri="{BB962C8B-B14F-4D97-AF65-F5344CB8AC3E}">
        <p14:creationId xmlns:p14="http://schemas.microsoft.com/office/powerpoint/2010/main" val="4200942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ADCF-C2A3-E27C-DC9D-94154ED24DB0}"/>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442582-92B8-63EE-C2B1-8BD70E81BBB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D1536D-48A0-D72C-F0CE-01945663858A}"/>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9D907D-A5E6-C7F9-0D86-463E3A92D673}"/>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5A1B12-B02E-014F-0E93-22099A8AEBF4}"/>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34B4A9-5FB6-7AEB-4FFB-4BA6E8FB1610}"/>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CFEF9AD-EE77-30CB-FCE4-379C9AFA64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DE63B3-125C-5966-26D1-216666287DBC}"/>
              </a:ext>
            </a:extLst>
          </p:cNvPr>
          <p:cNvSpPr>
            <a:spLocks noGrp="1"/>
          </p:cNvSpPr>
          <p:nvPr>
            <p:ph type="sldNum" sz="quarter" idx="12"/>
          </p:nvPr>
        </p:nvSpPr>
        <p:spPr/>
        <p:txBody>
          <a:bodyPr/>
          <a:lstStyle/>
          <a:p>
            <a:fld id="{61510BBF-EE3A-44CB-994B-C668D0F252AF}" type="slidenum">
              <a:rPr lang="en-US" smtClean="0"/>
              <a:t>‹#›</a:t>
            </a:fld>
            <a:endParaRPr lang="en-US"/>
          </a:p>
        </p:txBody>
      </p:sp>
    </p:spTree>
    <p:extLst>
      <p:ext uri="{BB962C8B-B14F-4D97-AF65-F5344CB8AC3E}">
        <p14:creationId xmlns:p14="http://schemas.microsoft.com/office/powerpoint/2010/main" val="2403190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CC230-447A-E222-CD43-227EF09C06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19145F-8BB8-A147-A6D8-D80F335F3717}"/>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18CF208-8619-816D-18BF-BFF0EE7C49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CD42F7-C580-3F22-26A1-E61D4B5F9568}"/>
              </a:ext>
            </a:extLst>
          </p:cNvPr>
          <p:cNvSpPr>
            <a:spLocks noGrp="1"/>
          </p:cNvSpPr>
          <p:nvPr>
            <p:ph type="sldNum" sz="quarter" idx="12"/>
          </p:nvPr>
        </p:nvSpPr>
        <p:spPr/>
        <p:txBody>
          <a:bodyPr/>
          <a:lstStyle/>
          <a:p>
            <a:fld id="{61510BBF-EE3A-44CB-994B-C668D0F252AF}" type="slidenum">
              <a:rPr lang="en-US" smtClean="0"/>
              <a:t>‹#›</a:t>
            </a:fld>
            <a:endParaRPr lang="en-US"/>
          </a:p>
        </p:txBody>
      </p:sp>
    </p:spTree>
    <p:extLst>
      <p:ext uri="{BB962C8B-B14F-4D97-AF65-F5344CB8AC3E}">
        <p14:creationId xmlns:p14="http://schemas.microsoft.com/office/powerpoint/2010/main" val="3560162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502D14-633C-B891-F48D-1D4E189DDA65}"/>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6D999AA-FCE8-6CA7-B1D1-E92E2ACEF3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888BAB-1AC6-EDDB-E886-EBBE974A0B7F}"/>
              </a:ext>
            </a:extLst>
          </p:cNvPr>
          <p:cNvSpPr>
            <a:spLocks noGrp="1"/>
          </p:cNvSpPr>
          <p:nvPr>
            <p:ph type="sldNum" sz="quarter" idx="12"/>
          </p:nvPr>
        </p:nvSpPr>
        <p:spPr/>
        <p:txBody>
          <a:bodyPr/>
          <a:lstStyle/>
          <a:p>
            <a:fld id="{61510BBF-EE3A-44CB-994B-C668D0F252AF}" type="slidenum">
              <a:rPr lang="en-US" smtClean="0"/>
              <a:t>‹#›</a:t>
            </a:fld>
            <a:endParaRPr lang="en-US"/>
          </a:p>
        </p:txBody>
      </p:sp>
    </p:spTree>
    <p:extLst>
      <p:ext uri="{BB962C8B-B14F-4D97-AF65-F5344CB8AC3E}">
        <p14:creationId xmlns:p14="http://schemas.microsoft.com/office/powerpoint/2010/main" val="2849380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7" name="Picture 6"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1" y="4675530"/>
            <a:ext cx="2540000" cy="172311"/>
          </a:xfrm>
          <a:prstGeom prst="rect">
            <a:avLst/>
          </a:prstGeom>
        </p:spPr>
      </p:pic>
      <p:pic>
        <p:nvPicPr>
          <p:cNvPr id="9" name="Picture 8"/>
          <p:cNvPicPr>
            <a:picLocks noChangeAspect="1"/>
          </p:cNvPicPr>
          <p:nvPr userDrawn="1"/>
        </p:nvPicPr>
        <p:blipFill>
          <a:blip r:embed="rId4"/>
          <a:stretch>
            <a:fillRect/>
          </a:stretch>
        </p:blipFill>
        <p:spPr>
          <a:xfrm>
            <a:off x="568081" y="3426449"/>
            <a:ext cx="1600200" cy="139700"/>
          </a:xfrm>
          <a:prstGeom prst="rect">
            <a:avLst/>
          </a:prstGeom>
        </p:spPr>
      </p:pic>
      <p:sp>
        <p:nvSpPr>
          <p:cNvPr id="2" name="Title 1"/>
          <p:cNvSpPr>
            <a:spLocks noGrp="1"/>
          </p:cNvSpPr>
          <p:nvPr>
            <p:ph type="title" hasCustomPrompt="1"/>
          </p:nvPr>
        </p:nvSpPr>
        <p:spPr>
          <a:xfrm>
            <a:off x="460375" y="644993"/>
            <a:ext cx="7023540" cy="2641756"/>
          </a:xfrm>
          <a:prstGeom prst="rect">
            <a:avLst/>
          </a:prstGeom>
        </p:spPr>
        <p:txBody>
          <a:bodyPr anchor="b"/>
          <a:lstStyle>
            <a:lvl1pPr algn="l">
              <a:defRPr sz="5000" b="1" i="0" baseline="0">
                <a:solidFill>
                  <a:schemeClr val="tx2"/>
                </a:solidFill>
                <a:latin typeface="Encode Sans Normal Black" charset="0"/>
                <a:ea typeface="Encode Sans Normal Black" charset="0"/>
                <a:cs typeface="Encode Sans Normal Black" charset="0"/>
              </a:defRPr>
            </a:lvl1pPr>
          </a:lstStyle>
          <a:p>
            <a:r>
              <a:rPr lang="en-US" dirty="0"/>
              <a:t>TITLE HERE </a:t>
            </a:r>
            <a:br>
              <a:rPr lang="en-US" dirty="0"/>
            </a:br>
            <a:r>
              <a:rPr lang="en-US" dirty="0"/>
              <a:t>ENCODE NORMAL BLACK, 50 PT.</a:t>
            </a:r>
          </a:p>
        </p:txBody>
      </p:sp>
      <p:sp>
        <p:nvSpPr>
          <p:cNvPr id="3" name="Slide Number Placeholder 2">
            <a:extLst>
              <a:ext uri="{FF2B5EF4-FFF2-40B4-BE49-F238E27FC236}">
                <a16:creationId xmlns:a16="http://schemas.microsoft.com/office/drawing/2014/main" id="{63943225-0694-4B98-2C38-77707F08C122}"/>
              </a:ext>
            </a:extLst>
          </p:cNvPr>
          <p:cNvSpPr>
            <a:spLocks noGrp="1"/>
          </p:cNvSpPr>
          <p:nvPr>
            <p:ph type="sldNum" sz="quarter" idx="10"/>
          </p:nvPr>
        </p:nvSpPr>
        <p:spPr>
          <a:xfrm>
            <a:off x="7086600" y="4868863"/>
            <a:ext cx="2057400" cy="274637"/>
          </a:xfrm>
        </p:spPr>
        <p:txBody>
          <a:bodyPr/>
          <a:lstStyle/>
          <a:p>
            <a:fld id="{728FC9AB-BEF9-454A-8A64-4C7AB9906997}" type="slidenum">
              <a:rPr lang="en-US" smtClean="0"/>
              <a:t>‹#›</a:t>
            </a:fld>
            <a:endParaRPr lang="en-US"/>
          </a:p>
        </p:txBody>
      </p:sp>
    </p:spTree>
    <p:extLst>
      <p:ext uri="{BB962C8B-B14F-4D97-AF65-F5344CB8AC3E}">
        <p14:creationId xmlns:p14="http://schemas.microsoft.com/office/powerpoint/2010/main" val="2373491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E024D-2194-BD5A-C218-0E952AD9C8CC}"/>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AC98F6-3BAD-2476-0684-A2A48CC739FD}"/>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F11066-89EE-F5C3-EB8E-E19546E6ADE7}"/>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AAD5C9-B82D-ED05-FD56-22F3EA90211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BA9D827-EA20-F98C-50ED-138B118363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D20DCF-836D-3046-DFD2-E3AFA8DB90D5}"/>
              </a:ext>
            </a:extLst>
          </p:cNvPr>
          <p:cNvSpPr>
            <a:spLocks noGrp="1"/>
          </p:cNvSpPr>
          <p:nvPr>
            <p:ph type="sldNum" sz="quarter" idx="12"/>
          </p:nvPr>
        </p:nvSpPr>
        <p:spPr/>
        <p:txBody>
          <a:bodyPr/>
          <a:lstStyle/>
          <a:p>
            <a:fld id="{61510BBF-EE3A-44CB-994B-C668D0F252AF}" type="slidenum">
              <a:rPr lang="en-US" smtClean="0"/>
              <a:t>‹#›</a:t>
            </a:fld>
            <a:endParaRPr lang="en-US"/>
          </a:p>
        </p:txBody>
      </p:sp>
    </p:spTree>
    <p:extLst>
      <p:ext uri="{BB962C8B-B14F-4D97-AF65-F5344CB8AC3E}">
        <p14:creationId xmlns:p14="http://schemas.microsoft.com/office/powerpoint/2010/main" val="320981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11E87-076C-CD85-D072-96875F61E78D}"/>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ED1BCD-E3BE-8C26-EB49-450147C0D617}"/>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8BA14D-6EF9-0146-414F-3EEB8BE1C8B4}"/>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8C9070-F88D-7021-6518-46F711BF592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65AFCC2-E3FE-779A-50DD-B820A660E6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47FCEF-8CDC-418A-B22D-E3844F501697}"/>
              </a:ext>
            </a:extLst>
          </p:cNvPr>
          <p:cNvSpPr>
            <a:spLocks noGrp="1"/>
          </p:cNvSpPr>
          <p:nvPr>
            <p:ph type="sldNum" sz="quarter" idx="12"/>
          </p:nvPr>
        </p:nvSpPr>
        <p:spPr/>
        <p:txBody>
          <a:bodyPr/>
          <a:lstStyle/>
          <a:p>
            <a:fld id="{61510BBF-EE3A-44CB-994B-C668D0F252AF}" type="slidenum">
              <a:rPr lang="en-US" smtClean="0"/>
              <a:t>‹#›</a:t>
            </a:fld>
            <a:endParaRPr lang="en-US"/>
          </a:p>
        </p:txBody>
      </p:sp>
    </p:spTree>
    <p:extLst>
      <p:ext uri="{BB962C8B-B14F-4D97-AF65-F5344CB8AC3E}">
        <p14:creationId xmlns:p14="http://schemas.microsoft.com/office/powerpoint/2010/main" val="3013671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B5F6D-175D-CA4E-F335-79FDECDFD4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DBFE06-C944-DF5C-5CB5-F3503CBBBF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14A18E-8023-D5FD-E9CA-5C3C4A44893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D4A8AF5-12A4-688D-E957-485A545694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57A1AC-4AF5-E18B-4129-B07F46601015}"/>
              </a:ext>
            </a:extLst>
          </p:cNvPr>
          <p:cNvSpPr>
            <a:spLocks noGrp="1"/>
          </p:cNvSpPr>
          <p:nvPr>
            <p:ph type="sldNum" sz="quarter" idx="12"/>
          </p:nvPr>
        </p:nvSpPr>
        <p:spPr/>
        <p:txBody>
          <a:bodyPr/>
          <a:lstStyle/>
          <a:p>
            <a:fld id="{61510BBF-EE3A-44CB-994B-C668D0F252AF}" type="slidenum">
              <a:rPr lang="en-US" smtClean="0"/>
              <a:t>‹#›</a:t>
            </a:fld>
            <a:endParaRPr lang="en-US"/>
          </a:p>
        </p:txBody>
      </p:sp>
    </p:spTree>
    <p:extLst>
      <p:ext uri="{BB962C8B-B14F-4D97-AF65-F5344CB8AC3E}">
        <p14:creationId xmlns:p14="http://schemas.microsoft.com/office/powerpoint/2010/main" val="515951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6559C7-BA27-8D75-5D62-8AE2FBA7C0E6}"/>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01B92D-6521-3CF5-DB84-66D25775CEC4}"/>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0E2B60-F829-7997-4EB6-37B2B1DA193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E2C8F3B-7ED7-9564-BE9C-8F9B9F31AA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FB8745-BACA-0555-9746-2DE40BEB680A}"/>
              </a:ext>
            </a:extLst>
          </p:cNvPr>
          <p:cNvSpPr>
            <a:spLocks noGrp="1"/>
          </p:cNvSpPr>
          <p:nvPr>
            <p:ph type="sldNum" sz="quarter" idx="12"/>
          </p:nvPr>
        </p:nvSpPr>
        <p:spPr/>
        <p:txBody>
          <a:bodyPr/>
          <a:lstStyle/>
          <a:p>
            <a:fld id="{61510BBF-EE3A-44CB-994B-C668D0F252AF}" type="slidenum">
              <a:rPr lang="en-US" smtClean="0"/>
              <a:t>‹#›</a:t>
            </a:fld>
            <a:endParaRPr lang="en-US"/>
          </a:p>
        </p:txBody>
      </p:sp>
    </p:spTree>
    <p:extLst>
      <p:ext uri="{BB962C8B-B14F-4D97-AF65-F5344CB8AC3E}">
        <p14:creationId xmlns:p14="http://schemas.microsoft.com/office/powerpoint/2010/main" val="3762168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568081" y="3426449"/>
            <a:ext cx="1600200" cy="1397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1" y="4599009"/>
            <a:ext cx="2425226" cy="213273"/>
          </a:xfrm>
          <a:prstGeom prst="rect">
            <a:avLst/>
          </a:prstGeom>
        </p:spPr>
      </p:pic>
      <p:pic>
        <p:nvPicPr>
          <p:cNvPr id="13" name="Picture 12" descr="W Logo_Purple_2685_HE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62341" y="4219956"/>
            <a:ext cx="1371600" cy="923544"/>
          </a:xfrm>
          <a:prstGeom prst="rect">
            <a:avLst/>
          </a:prstGeom>
        </p:spPr>
      </p:pic>
      <p:sp>
        <p:nvSpPr>
          <p:cNvPr id="3" name="Title 2"/>
          <p:cNvSpPr>
            <a:spLocks noGrp="1"/>
          </p:cNvSpPr>
          <p:nvPr>
            <p:ph type="title" hasCustomPrompt="1"/>
          </p:nvPr>
        </p:nvSpPr>
        <p:spPr>
          <a:xfrm>
            <a:off x="460375" y="644993"/>
            <a:ext cx="702354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
        <p:nvSpPr>
          <p:cNvPr id="4" name="Slide Number Placeholder 3">
            <a:extLst>
              <a:ext uri="{FF2B5EF4-FFF2-40B4-BE49-F238E27FC236}">
                <a16:creationId xmlns:a16="http://schemas.microsoft.com/office/drawing/2014/main" id="{9B56473E-8F63-4367-1E65-93C1D8FEAB33}"/>
              </a:ext>
            </a:extLst>
          </p:cNvPr>
          <p:cNvSpPr>
            <a:spLocks noGrp="1"/>
          </p:cNvSpPr>
          <p:nvPr>
            <p:ph type="sldNum" sz="quarter" idx="10"/>
          </p:nvPr>
        </p:nvSpPr>
        <p:spPr>
          <a:xfrm>
            <a:off x="7062341" y="4871152"/>
            <a:ext cx="2057400" cy="274637"/>
          </a:xfrm>
        </p:spPr>
        <p:txBody>
          <a:bodyPr/>
          <a:lstStyle/>
          <a:p>
            <a:fld id="{FA0A4331-6A38-4EF3-B7B5-44B9D6A23741}" type="slidenum">
              <a:rPr lang="en-US" smtClean="0"/>
              <a:t>‹#›</a:t>
            </a:fld>
            <a:endParaRPr lang="en-US"/>
          </a:p>
        </p:txBody>
      </p:sp>
    </p:spTree>
    <p:extLst>
      <p:ext uri="{BB962C8B-B14F-4D97-AF65-F5344CB8AC3E}">
        <p14:creationId xmlns:p14="http://schemas.microsoft.com/office/powerpoint/2010/main" val="1074028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568081" y="3426449"/>
            <a:ext cx="1600200" cy="139700"/>
          </a:xfrm>
          <a:prstGeom prst="rect">
            <a:avLst/>
          </a:prstGeom>
        </p:spPr>
      </p:pic>
      <p:pic>
        <p:nvPicPr>
          <p:cNvPr id="6" name="Picture 5" descr="W Logo_Purple_2685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sp>
        <p:nvSpPr>
          <p:cNvPr id="2" name="Title 1"/>
          <p:cNvSpPr>
            <a:spLocks noGrp="1"/>
          </p:cNvSpPr>
          <p:nvPr>
            <p:ph type="title" hasCustomPrompt="1"/>
          </p:nvPr>
        </p:nvSpPr>
        <p:spPr>
          <a:xfrm>
            <a:off x="460376" y="644993"/>
            <a:ext cx="702354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
        <p:nvSpPr>
          <p:cNvPr id="3" name="Slide Number Placeholder 2">
            <a:extLst>
              <a:ext uri="{FF2B5EF4-FFF2-40B4-BE49-F238E27FC236}">
                <a16:creationId xmlns:a16="http://schemas.microsoft.com/office/drawing/2014/main" id="{4B6E32F9-62EE-DF56-98AA-6B94158733C1}"/>
              </a:ext>
            </a:extLst>
          </p:cNvPr>
          <p:cNvSpPr>
            <a:spLocks noGrp="1"/>
          </p:cNvSpPr>
          <p:nvPr>
            <p:ph type="sldNum" sz="quarter" idx="10"/>
          </p:nvPr>
        </p:nvSpPr>
        <p:spPr>
          <a:xfrm>
            <a:off x="7086600" y="4868863"/>
            <a:ext cx="2057400" cy="274637"/>
          </a:xfrm>
        </p:spPr>
        <p:txBody>
          <a:bodyPr/>
          <a:lstStyle/>
          <a:p>
            <a:fld id="{FA0A4331-6A38-4EF3-B7B5-44B9D6A23741}" type="slidenum">
              <a:rPr lang="en-US" smtClean="0"/>
              <a:t>‹#›</a:t>
            </a:fld>
            <a:endParaRPr lang="en-US"/>
          </a:p>
        </p:txBody>
      </p:sp>
    </p:spTree>
    <p:extLst>
      <p:ext uri="{BB962C8B-B14F-4D97-AF65-F5344CB8AC3E}">
        <p14:creationId xmlns:p14="http://schemas.microsoft.com/office/powerpoint/2010/main" val="3397191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555381" y="1364403"/>
            <a:ext cx="1103781" cy="96361"/>
          </a:xfrm>
          <a:prstGeom prst="rect">
            <a:avLst/>
          </a:prstGeom>
        </p:spPr>
      </p:pic>
      <p:pic>
        <p:nvPicPr>
          <p:cNvPr id="12" name="Picture 11"/>
          <p:cNvPicPr>
            <a:picLocks noChangeAspect="1"/>
          </p:cNvPicPr>
          <p:nvPr userDrawn="1"/>
        </p:nvPicPr>
        <p:blipFill>
          <a:blip r:embed="rId3"/>
          <a:stretch>
            <a:fillRect/>
          </a:stretch>
        </p:blipFill>
        <p:spPr>
          <a:xfrm>
            <a:off x="549031" y="1363508"/>
            <a:ext cx="1103781" cy="96362"/>
          </a:xfrm>
          <a:prstGeom prst="rect">
            <a:avLst/>
          </a:prstGeom>
        </p:spPr>
      </p:pic>
      <p:sp>
        <p:nvSpPr>
          <p:cNvPr id="24"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25"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24 PT.)</a:t>
            </a:r>
          </a:p>
        </p:txBody>
      </p:sp>
      <p:pic>
        <p:nvPicPr>
          <p:cNvPr id="26" name="Picture 2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48634" y="4681107"/>
            <a:ext cx="2539991" cy="172311"/>
          </a:xfrm>
          <a:prstGeom prst="rect">
            <a:avLst/>
          </a:prstGeom>
        </p:spPr>
      </p:pic>
      <p:sp>
        <p:nvSpPr>
          <p:cNvPr id="2" name="Title 1"/>
          <p:cNvSpPr>
            <a:spLocks noGrp="1"/>
          </p:cNvSpPr>
          <p:nvPr>
            <p:ph type="title" hasCustomPrompt="1"/>
          </p:nvPr>
        </p:nvSpPr>
        <p:spPr>
          <a:xfrm>
            <a:off x="447922" y="369285"/>
            <a:ext cx="8197109"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
        <p:nvSpPr>
          <p:cNvPr id="3" name="Slide Number Placeholder 2">
            <a:extLst>
              <a:ext uri="{FF2B5EF4-FFF2-40B4-BE49-F238E27FC236}">
                <a16:creationId xmlns:a16="http://schemas.microsoft.com/office/drawing/2014/main" id="{E609DF66-379E-3EC8-2B99-80A3F18C4723}"/>
              </a:ext>
            </a:extLst>
          </p:cNvPr>
          <p:cNvSpPr>
            <a:spLocks noGrp="1"/>
          </p:cNvSpPr>
          <p:nvPr>
            <p:ph type="sldNum" sz="quarter" idx="13"/>
          </p:nvPr>
        </p:nvSpPr>
        <p:spPr>
          <a:xfrm>
            <a:off x="7086600" y="4866118"/>
            <a:ext cx="2057400" cy="274637"/>
          </a:xfrm>
        </p:spPr>
        <p:txBody>
          <a:bodyPr/>
          <a:lstStyle/>
          <a:p>
            <a:fld id="{FA0A4331-6A38-4EF3-B7B5-44B9D6A23741}" type="slidenum">
              <a:rPr lang="en-US" smtClean="0"/>
              <a:t>‹#›</a:t>
            </a:fld>
            <a:endParaRPr lang="en-US"/>
          </a:p>
        </p:txBody>
      </p:sp>
    </p:spTree>
    <p:extLst>
      <p:ext uri="{BB962C8B-B14F-4D97-AF65-F5344CB8AC3E}">
        <p14:creationId xmlns:p14="http://schemas.microsoft.com/office/powerpoint/2010/main" val="30728726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stretch>
            <a:fillRect/>
          </a:stretch>
        </p:blipFill>
        <p:spPr>
          <a:xfrm>
            <a:off x="549031" y="1363508"/>
            <a:ext cx="1103781" cy="96362"/>
          </a:xfrm>
          <a:prstGeom prst="rect">
            <a:avLst/>
          </a:prstGeom>
        </p:spPr>
      </p:pic>
      <p:pic>
        <p:nvPicPr>
          <p:cNvPr id="6" name="Picture 5" descr="W Logo_Purple_2685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sp>
        <p:nvSpPr>
          <p:cNvPr id="8"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2" name="Title 1"/>
          <p:cNvSpPr>
            <a:spLocks noGrp="1"/>
          </p:cNvSpPr>
          <p:nvPr>
            <p:ph type="title" hasCustomPrompt="1"/>
          </p:nvPr>
        </p:nvSpPr>
        <p:spPr>
          <a:xfrm>
            <a:off x="460375" y="370622"/>
            <a:ext cx="8184662"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
        <p:nvSpPr>
          <p:cNvPr id="3" name="Slide Number Placeholder 2">
            <a:extLst>
              <a:ext uri="{FF2B5EF4-FFF2-40B4-BE49-F238E27FC236}">
                <a16:creationId xmlns:a16="http://schemas.microsoft.com/office/drawing/2014/main" id="{CFAAF67A-4BFE-475B-26EB-892AAF309655}"/>
              </a:ext>
            </a:extLst>
          </p:cNvPr>
          <p:cNvSpPr>
            <a:spLocks noGrp="1"/>
          </p:cNvSpPr>
          <p:nvPr>
            <p:ph type="sldNum" sz="quarter" idx="12"/>
          </p:nvPr>
        </p:nvSpPr>
        <p:spPr>
          <a:xfrm>
            <a:off x="7086600" y="4868863"/>
            <a:ext cx="2057400" cy="274637"/>
          </a:xfrm>
        </p:spPr>
        <p:txBody>
          <a:bodyPr/>
          <a:lstStyle/>
          <a:p>
            <a:fld id="{FA0A4331-6A38-4EF3-B7B5-44B9D6A23741}" type="slidenum">
              <a:rPr lang="en-US" smtClean="0"/>
              <a:t>‹#›</a:t>
            </a:fld>
            <a:endParaRPr lang="en-US"/>
          </a:p>
        </p:txBody>
      </p:sp>
    </p:spTree>
    <p:extLst>
      <p:ext uri="{BB962C8B-B14F-4D97-AF65-F5344CB8AC3E}">
        <p14:creationId xmlns:p14="http://schemas.microsoft.com/office/powerpoint/2010/main" val="14502204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549031" y="1363508"/>
            <a:ext cx="1103781" cy="96362"/>
          </a:xfrm>
          <a:prstGeom prst="rect">
            <a:avLst/>
          </a:prstGeom>
        </p:spPr>
      </p:pic>
      <p:sp>
        <p:nvSpPr>
          <p:cNvPr id="10" name="Chart Placeholder 11"/>
          <p:cNvSpPr>
            <a:spLocks noGrp="1"/>
          </p:cNvSpPr>
          <p:nvPr>
            <p:ph type="chart" sz="quarter" idx="12" hasCustomPrompt="1"/>
          </p:nvPr>
        </p:nvSpPr>
        <p:spPr>
          <a:xfrm>
            <a:off x="447923" y="1724977"/>
            <a:ext cx="8184662" cy="2961163"/>
          </a:xfrm>
          <a:prstGeom prst="rect">
            <a:avLst/>
          </a:prstGeom>
        </p:spPr>
        <p:txBody>
          <a:bodyPr>
            <a:normAutofit/>
          </a:bodyPr>
          <a:lstStyle>
            <a:lvl1pPr marL="0" indent="0">
              <a:buNone/>
              <a:defRPr sz="2400" b="0" i="1" baseline="0">
                <a:solidFill>
                  <a:schemeClr val="tx1"/>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41" y="4675530"/>
            <a:ext cx="2539991" cy="172311"/>
          </a:xfrm>
          <a:prstGeom prst="rect">
            <a:avLst/>
          </a:prstGeom>
        </p:spPr>
      </p:pic>
      <p:sp>
        <p:nvSpPr>
          <p:cNvPr id="2" name="Title 1"/>
          <p:cNvSpPr>
            <a:spLocks noGrp="1"/>
          </p:cNvSpPr>
          <p:nvPr>
            <p:ph type="title" hasCustomPrompt="1"/>
          </p:nvPr>
        </p:nvSpPr>
        <p:spPr>
          <a:xfrm>
            <a:off x="460375" y="369733"/>
            <a:ext cx="8172210"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
        <p:nvSpPr>
          <p:cNvPr id="3" name="Slide Number Placeholder 2">
            <a:extLst>
              <a:ext uri="{FF2B5EF4-FFF2-40B4-BE49-F238E27FC236}">
                <a16:creationId xmlns:a16="http://schemas.microsoft.com/office/drawing/2014/main" id="{E17052D3-52C2-C519-2B94-BD0B2EA2FDDF}"/>
              </a:ext>
            </a:extLst>
          </p:cNvPr>
          <p:cNvSpPr>
            <a:spLocks noGrp="1"/>
          </p:cNvSpPr>
          <p:nvPr>
            <p:ph type="sldNum" sz="quarter" idx="13"/>
          </p:nvPr>
        </p:nvSpPr>
        <p:spPr>
          <a:xfrm>
            <a:off x="7084373" y="4877509"/>
            <a:ext cx="2057400" cy="274637"/>
          </a:xfrm>
        </p:spPr>
        <p:txBody>
          <a:bodyPr/>
          <a:lstStyle/>
          <a:p>
            <a:fld id="{FA0A4331-6A38-4EF3-B7B5-44B9D6A23741}" type="slidenum">
              <a:rPr lang="en-US" smtClean="0"/>
              <a:t>‹#›</a:t>
            </a:fld>
            <a:endParaRPr lang="en-US"/>
          </a:p>
        </p:txBody>
      </p:sp>
    </p:spTree>
    <p:extLst>
      <p:ext uri="{BB962C8B-B14F-4D97-AF65-F5344CB8AC3E}">
        <p14:creationId xmlns:p14="http://schemas.microsoft.com/office/powerpoint/2010/main" val="24895524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DF263-11F9-4142-8E1C-4837615DD977}" type="slidenum">
              <a:rPr lang="en-US" smtClean="0"/>
              <a:t>‹#›</a:t>
            </a:fld>
            <a:endParaRPr lang="en-US"/>
          </a:p>
        </p:txBody>
      </p:sp>
    </p:spTree>
    <p:extLst>
      <p:ext uri="{BB962C8B-B14F-4D97-AF65-F5344CB8AC3E}">
        <p14:creationId xmlns:p14="http://schemas.microsoft.com/office/powerpoint/2010/main" val="3372485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9"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10"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24 PT.)</a:t>
            </a:r>
          </a:p>
        </p:txBody>
      </p:sp>
      <p:pic>
        <p:nvPicPr>
          <p:cNvPr id="11" name="Picture 10"/>
          <p:cNvPicPr>
            <a:picLocks noChangeAspect="1"/>
          </p:cNvPicPr>
          <p:nvPr userDrawn="1"/>
        </p:nvPicPr>
        <p:blipFill>
          <a:blip r:embed="rId2"/>
          <a:stretch>
            <a:fillRect/>
          </a:stretch>
        </p:blipFill>
        <p:spPr>
          <a:xfrm>
            <a:off x="549031" y="1363508"/>
            <a:ext cx="1103781" cy="96362"/>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37" y="4675530"/>
            <a:ext cx="2540000" cy="172311"/>
          </a:xfrm>
          <a:prstGeom prst="rect">
            <a:avLst/>
          </a:prstGeom>
        </p:spPr>
      </p:pic>
      <p:sp>
        <p:nvSpPr>
          <p:cNvPr id="3" name="Title 2">
            <a:extLst>
              <a:ext uri="{FF2B5EF4-FFF2-40B4-BE49-F238E27FC236}">
                <a16:creationId xmlns:a16="http://schemas.microsoft.com/office/drawing/2014/main" id="{57D021AD-FFA2-3B3D-26B7-BF2D8BCAF0F3}"/>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FC129E22-581C-ECA7-3734-C6ED537904E9}"/>
              </a:ext>
            </a:extLst>
          </p:cNvPr>
          <p:cNvSpPr>
            <a:spLocks noGrp="1"/>
          </p:cNvSpPr>
          <p:nvPr>
            <p:ph type="sldNum" sz="quarter" idx="13"/>
          </p:nvPr>
        </p:nvSpPr>
        <p:spPr>
          <a:xfrm>
            <a:off x="7086600" y="4868862"/>
            <a:ext cx="2057400" cy="274637"/>
          </a:xfrm>
        </p:spPr>
        <p:txBody>
          <a:bodyPr/>
          <a:lstStyle/>
          <a:p>
            <a:fld id="{728FC9AB-BEF9-454A-8A64-4C7AB9906997}" type="slidenum">
              <a:rPr lang="en-US" smtClean="0"/>
              <a:t>‹#›</a:t>
            </a:fld>
            <a:endParaRPr lang="en-US"/>
          </a:p>
        </p:txBody>
      </p:sp>
    </p:spTree>
    <p:extLst>
      <p:ext uri="{BB962C8B-B14F-4D97-AF65-F5344CB8AC3E}">
        <p14:creationId xmlns:p14="http://schemas.microsoft.com/office/powerpoint/2010/main" val="27692405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DF263-11F9-4142-8E1C-4837615DD977}" type="slidenum">
              <a:rPr lang="en-US" smtClean="0"/>
              <a:t>‹#›</a:t>
            </a:fld>
            <a:endParaRPr lang="en-US"/>
          </a:p>
        </p:txBody>
      </p:sp>
    </p:spTree>
    <p:extLst>
      <p:ext uri="{BB962C8B-B14F-4D97-AF65-F5344CB8AC3E}">
        <p14:creationId xmlns:p14="http://schemas.microsoft.com/office/powerpoint/2010/main" val="668660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DF263-11F9-4142-8E1C-4837615DD977}" type="slidenum">
              <a:rPr lang="en-US" smtClean="0"/>
              <a:t>‹#›</a:t>
            </a:fld>
            <a:endParaRPr lang="en-US"/>
          </a:p>
        </p:txBody>
      </p:sp>
    </p:spTree>
    <p:extLst>
      <p:ext uri="{BB962C8B-B14F-4D97-AF65-F5344CB8AC3E}">
        <p14:creationId xmlns:p14="http://schemas.microsoft.com/office/powerpoint/2010/main" val="27969153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9DF263-11F9-4142-8E1C-4837615DD977}" type="slidenum">
              <a:rPr lang="en-US" smtClean="0"/>
              <a:t>‹#›</a:t>
            </a:fld>
            <a:endParaRPr lang="en-US"/>
          </a:p>
        </p:txBody>
      </p:sp>
    </p:spTree>
    <p:extLst>
      <p:ext uri="{BB962C8B-B14F-4D97-AF65-F5344CB8AC3E}">
        <p14:creationId xmlns:p14="http://schemas.microsoft.com/office/powerpoint/2010/main" val="42726218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9DF263-11F9-4142-8E1C-4837615DD977}" type="slidenum">
              <a:rPr lang="en-US" smtClean="0"/>
              <a:t>‹#›</a:t>
            </a:fld>
            <a:endParaRPr lang="en-US"/>
          </a:p>
        </p:txBody>
      </p:sp>
    </p:spTree>
    <p:extLst>
      <p:ext uri="{BB962C8B-B14F-4D97-AF65-F5344CB8AC3E}">
        <p14:creationId xmlns:p14="http://schemas.microsoft.com/office/powerpoint/2010/main" val="33901932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9DF263-11F9-4142-8E1C-4837615DD977}" type="slidenum">
              <a:rPr lang="en-US" smtClean="0"/>
              <a:t>‹#›</a:t>
            </a:fld>
            <a:endParaRPr lang="en-US"/>
          </a:p>
        </p:txBody>
      </p:sp>
    </p:spTree>
    <p:extLst>
      <p:ext uri="{BB962C8B-B14F-4D97-AF65-F5344CB8AC3E}">
        <p14:creationId xmlns:p14="http://schemas.microsoft.com/office/powerpoint/2010/main" val="8755019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9DF263-11F9-4142-8E1C-4837615DD977}" type="slidenum">
              <a:rPr lang="en-US" smtClean="0"/>
              <a:t>‹#›</a:t>
            </a:fld>
            <a:endParaRPr lang="en-US"/>
          </a:p>
        </p:txBody>
      </p:sp>
    </p:spTree>
    <p:extLst>
      <p:ext uri="{BB962C8B-B14F-4D97-AF65-F5344CB8AC3E}">
        <p14:creationId xmlns:p14="http://schemas.microsoft.com/office/powerpoint/2010/main" val="36659882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9DF263-11F9-4142-8E1C-4837615DD977}" type="slidenum">
              <a:rPr lang="en-US" smtClean="0"/>
              <a:t>‹#›</a:t>
            </a:fld>
            <a:endParaRPr lang="en-US"/>
          </a:p>
        </p:txBody>
      </p:sp>
    </p:spTree>
    <p:extLst>
      <p:ext uri="{BB962C8B-B14F-4D97-AF65-F5344CB8AC3E}">
        <p14:creationId xmlns:p14="http://schemas.microsoft.com/office/powerpoint/2010/main" val="7289894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9DF263-11F9-4142-8E1C-4837615DD977}" type="slidenum">
              <a:rPr lang="en-US" smtClean="0"/>
              <a:t>‹#›</a:t>
            </a:fld>
            <a:endParaRPr lang="en-US"/>
          </a:p>
        </p:txBody>
      </p:sp>
    </p:spTree>
    <p:extLst>
      <p:ext uri="{BB962C8B-B14F-4D97-AF65-F5344CB8AC3E}">
        <p14:creationId xmlns:p14="http://schemas.microsoft.com/office/powerpoint/2010/main" val="29943556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DF263-11F9-4142-8E1C-4837615DD977}" type="slidenum">
              <a:rPr lang="en-US" smtClean="0"/>
              <a:t>‹#›</a:t>
            </a:fld>
            <a:endParaRPr lang="en-US"/>
          </a:p>
        </p:txBody>
      </p:sp>
    </p:spTree>
    <p:extLst>
      <p:ext uri="{BB962C8B-B14F-4D97-AF65-F5344CB8AC3E}">
        <p14:creationId xmlns:p14="http://schemas.microsoft.com/office/powerpoint/2010/main" val="7787842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DF263-11F9-4142-8E1C-4837615DD977}" type="slidenum">
              <a:rPr lang="en-US" smtClean="0"/>
              <a:t>‹#›</a:t>
            </a:fld>
            <a:endParaRPr lang="en-US"/>
          </a:p>
        </p:txBody>
      </p:sp>
    </p:spTree>
    <p:extLst>
      <p:ext uri="{BB962C8B-B14F-4D97-AF65-F5344CB8AC3E}">
        <p14:creationId xmlns:p14="http://schemas.microsoft.com/office/powerpoint/2010/main" val="3579113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chemeClr val="bg1"/>
        </a:solidFill>
        <a:effectLst/>
      </p:bgPr>
    </p:bg>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2" name="Picture 11"/>
          <p:cNvPicPr>
            <a:picLocks noChangeAspect="1"/>
          </p:cNvPicPr>
          <p:nvPr userDrawn="1"/>
        </p:nvPicPr>
        <p:blipFill>
          <a:blip r:embed="rId2"/>
          <a:stretch>
            <a:fillRect/>
          </a:stretch>
        </p:blipFill>
        <p:spPr>
          <a:xfrm>
            <a:off x="549031" y="1363508"/>
            <a:ext cx="1103781" cy="96362"/>
          </a:xfrm>
          <a:prstGeom prst="rect">
            <a:avLst/>
          </a:prstGeom>
        </p:spPr>
      </p:pic>
      <p:pic>
        <p:nvPicPr>
          <p:cNvPr id="13" name="Picture 12" descr="UW_W 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sp>
        <p:nvSpPr>
          <p:cNvPr id="2" name="Title 1"/>
          <p:cNvSpPr>
            <a:spLocks noGrp="1"/>
          </p:cNvSpPr>
          <p:nvPr>
            <p:ph type="title" hasCustomPrompt="1"/>
          </p:nvPr>
        </p:nvSpPr>
        <p:spPr>
          <a:xfrm>
            <a:off x="447923" y="369733"/>
            <a:ext cx="8197114"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
        <p:nvSpPr>
          <p:cNvPr id="3" name="Slide Number Placeholder 2">
            <a:extLst>
              <a:ext uri="{FF2B5EF4-FFF2-40B4-BE49-F238E27FC236}">
                <a16:creationId xmlns:a16="http://schemas.microsoft.com/office/drawing/2014/main" id="{BE176674-8C3C-086A-B2C8-001E62F9DAD2}"/>
              </a:ext>
            </a:extLst>
          </p:cNvPr>
          <p:cNvSpPr>
            <a:spLocks noGrp="1"/>
          </p:cNvSpPr>
          <p:nvPr>
            <p:ph type="sldNum" sz="quarter" idx="12"/>
          </p:nvPr>
        </p:nvSpPr>
        <p:spPr>
          <a:xfrm>
            <a:off x="7086600" y="4868863"/>
            <a:ext cx="2057400" cy="274637"/>
          </a:xfrm>
        </p:spPr>
        <p:txBody>
          <a:bodyPr/>
          <a:lstStyle/>
          <a:p>
            <a:fld id="{728FC9AB-BEF9-454A-8A64-4C7AB9906997}" type="slidenum">
              <a:rPr lang="en-US" smtClean="0"/>
              <a:t>‹#›</a:t>
            </a:fld>
            <a:endParaRPr lang="en-US"/>
          </a:p>
        </p:txBody>
      </p:sp>
    </p:spTree>
    <p:extLst>
      <p:ext uri="{BB962C8B-B14F-4D97-AF65-F5344CB8AC3E}">
        <p14:creationId xmlns:p14="http://schemas.microsoft.com/office/powerpoint/2010/main" val="3236337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chemeClr val="bg1"/>
        </a:solidFill>
        <a:effectLst/>
      </p:bgPr>
    </p:bg>
    <p:spTree>
      <p:nvGrpSpPr>
        <p:cNvPr id="1" name=""/>
        <p:cNvGrpSpPr/>
        <p:nvPr/>
      </p:nvGrpSpPr>
      <p:grpSpPr>
        <a:xfrm>
          <a:off x="0" y="0"/>
          <a:ext cx="0" cy="0"/>
          <a:chOff x="0" y="0"/>
          <a:chExt cx="0" cy="0"/>
        </a:xfrm>
      </p:grpSpPr>
      <p:sp>
        <p:nvSpPr>
          <p:cNvPr id="6" name="Chart Placeholder 11"/>
          <p:cNvSpPr>
            <a:spLocks noGrp="1"/>
          </p:cNvSpPr>
          <p:nvPr>
            <p:ph type="chart" sz="quarter" idx="12" hasCustomPrompt="1"/>
          </p:nvPr>
        </p:nvSpPr>
        <p:spPr>
          <a:xfrm>
            <a:off x="447923" y="1724977"/>
            <a:ext cx="8184662" cy="2828169"/>
          </a:xfrm>
          <a:prstGeom prst="rect">
            <a:avLst/>
          </a:prstGeom>
        </p:spPr>
        <p:txBody>
          <a:bodyPr>
            <a:normAutofit/>
          </a:bodyPr>
          <a:lstStyle>
            <a:lvl1pPr marL="0" indent="0">
              <a:buNone/>
              <a:defRPr sz="2400" b="0" i="1" baseline="0">
                <a:solidFill>
                  <a:srgbClr val="FFFFFF"/>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13" name="Picture 12"/>
          <p:cNvPicPr>
            <a:picLocks noChangeAspect="1"/>
          </p:cNvPicPr>
          <p:nvPr userDrawn="1"/>
        </p:nvPicPr>
        <p:blipFill>
          <a:blip r:embed="rId2"/>
          <a:stretch>
            <a:fillRect/>
          </a:stretch>
        </p:blipFill>
        <p:spPr>
          <a:xfrm>
            <a:off x="549031" y="1363508"/>
            <a:ext cx="1103781" cy="96362"/>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37" y="4675530"/>
            <a:ext cx="2540000" cy="172311"/>
          </a:xfrm>
          <a:prstGeom prst="rect">
            <a:avLst/>
          </a:prstGeom>
        </p:spPr>
      </p:pic>
      <p:sp>
        <p:nvSpPr>
          <p:cNvPr id="2" name="Title 1"/>
          <p:cNvSpPr>
            <a:spLocks noGrp="1"/>
          </p:cNvSpPr>
          <p:nvPr>
            <p:ph type="title" hasCustomPrompt="1"/>
          </p:nvPr>
        </p:nvSpPr>
        <p:spPr>
          <a:xfrm>
            <a:off x="460375" y="370622"/>
            <a:ext cx="8184662"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
        <p:nvSpPr>
          <p:cNvPr id="3" name="Slide Number Placeholder 2">
            <a:extLst>
              <a:ext uri="{FF2B5EF4-FFF2-40B4-BE49-F238E27FC236}">
                <a16:creationId xmlns:a16="http://schemas.microsoft.com/office/drawing/2014/main" id="{EAE9D663-931A-B26D-D591-5C75373F9EF3}"/>
              </a:ext>
            </a:extLst>
          </p:cNvPr>
          <p:cNvSpPr>
            <a:spLocks noGrp="1"/>
          </p:cNvSpPr>
          <p:nvPr>
            <p:ph type="sldNum" sz="quarter" idx="13"/>
          </p:nvPr>
        </p:nvSpPr>
        <p:spPr>
          <a:xfrm>
            <a:off x="7086600" y="4868863"/>
            <a:ext cx="2057400" cy="274637"/>
          </a:xfrm>
        </p:spPr>
        <p:txBody>
          <a:bodyPr/>
          <a:lstStyle/>
          <a:p>
            <a:fld id="{728FC9AB-BEF9-454A-8A64-4C7AB9906997}" type="slidenum">
              <a:rPr lang="en-US" smtClean="0"/>
              <a:t>‹#›</a:t>
            </a:fld>
            <a:endParaRPr lang="en-US"/>
          </a:p>
        </p:txBody>
      </p:sp>
    </p:spTree>
    <p:extLst>
      <p:ext uri="{BB962C8B-B14F-4D97-AF65-F5344CB8AC3E}">
        <p14:creationId xmlns:p14="http://schemas.microsoft.com/office/powerpoint/2010/main" val="3828560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3" name="Picture 12"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6572" y="4118356"/>
            <a:ext cx="1371600" cy="923544"/>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sp>
        <p:nvSpPr>
          <p:cNvPr id="2" name="Title 1"/>
          <p:cNvSpPr>
            <a:spLocks noGrp="1"/>
          </p:cNvSpPr>
          <p:nvPr>
            <p:ph type="title" hasCustomPrompt="1"/>
          </p:nvPr>
        </p:nvSpPr>
        <p:spPr>
          <a:xfrm>
            <a:off x="460375" y="369733"/>
            <a:ext cx="8184662"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
        <p:nvSpPr>
          <p:cNvPr id="3" name="Slide Number Placeholder 2">
            <a:extLst>
              <a:ext uri="{FF2B5EF4-FFF2-40B4-BE49-F238E27FC236}">
                <a16:creationId xmlns:a16="http://schemas.microsoft.com/office/drawing/2014/main" id="{FA706BC1-D8EA-CD1F-8C6E-2C045E8E7AB4}"/>
              </a:ext>
            </a:extLst>
          </p:cNvPr>
          <p:cNvSpPr>
            <a:spLocks noGrp="1"/>
          </p:cNvSpPr>
          <p:nvPr>
            <p:ph type="sldNum" sz="quarter" idx="12"/>
          </p:nvPr>
        </p:nvSpPr>
        <p:spPr>
          <a:xfrm>
            <a:off x="7086600" y="4868863"/>
            <a:ext cx="2057400" cy="274637"/>
          </a:xfrm>
        </p:spPr>
        <p:txBody>
          <a:bodyPr/>
          <a:lstStyle/>
          <a:p>
            <a:fld id="{728FC9AB-BEF9-454A-8A64-4C7AB9906997}" type="slidenum">
              <a:rPr lang="en-US" smtClean="0"/>
              <a:t>‹#›</a:t>
            </a:fld>
            <a:endParaRPr lang="en-US"/>
          </a:p>
        </p:txBody>
      </p:sp>
    </p:spTree>
    <p:extLst>
      <p:ext uri="{BB962C8B-B14F-4D97-AF65-F5344CB8AC3E}">
        <p14:creationId xmlns:p14="http://schemas.microsoft.com/office/powerpoint/2010/main" val="498085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9461" y="3426449"/>
            <a:ext cx="1597439" cy="1397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1" y="4599107"/>
            <a:ext cx="2416273" cy="212486"/>
          </a:xfrm>
          <a:prstGeom prst="rect">
            <a:avLst/>
          </a:prstGeom>
        </p:spPr>
      </p:pic>
      <p:pic>
        <p:nvPicPr>
          <p:cNvPr id="10" name="Picture 9" descr="W Logo_Purple_2685_HE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sp>
        <p:nvSpPr>
          <p:cNvPr id="2" name="Title 1"/>
          <p:cNvSpPr>
            <a:spLocks noGrp="1"/>
          </p:cNvSpPr>
          <p:nvPr>
            <p:ph type="title" hasCustomPrompt="1"/>
          </p:nvPr>
        </p:nvSpPr>
        <p:spPr>
          <a:xfrm>
            <a:off x="460375" y="644993"/>
            <a:ext cx="702354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3965653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9461" y="3426449"/>
            <a:ext cx="1597439" cy="139700"/>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sp>
        <p:nvSpPr>
          <p:cNvPr id="4" name="Title 3">
            <a:extLst>
              <a:ext uri="{FF2B5EF4-FFF2-40B4-BE49-F238E27FC236}">
                <a16:creationId xmlns:a16="http://schemas.microsoft.com/office/drawing/2014/main" id="{0866C897-55B8-88D6-68EC-5D1C7D9D278F}"/>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01491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11"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24 PT.)</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41" y="4675530"/>
            <a:ext cx="2539991" cy="172311"/>
          </a:xfrm>
          <a:prstGeom prst="rect">
            <a:avLst/>
          </a:prstGeom>
        </p:spPr>
      </p:pic>
      <p:sp>
        <p:nvSpPr>
          <p:cNvPr id="2" name="Title 1"/>
          <p:cNvSpPr>
            <a:spLocks noGrp="1"/>
          </p:cNvSpPr>
          <p:nvPr>
            <p:ph type="title" hasCustomPrompt="1"/>
          </p:nvPr>
        </p:nvSpPr>
        <p:spPr>
          <a:xfrm>
            <a:off x="460374" y="369733"/>
            <a:ext cx="8184657"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4293013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4.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C938DC-A619-7540-3FAB-F0E20C7D50DF}"/>
              </a:ext>
            </a:extLst>
          </p:cNvPr>
          <p:cNvSpPr>
            <a:spLocks noGrp="1"/>
          </p:cNvSpPr>
          <p:nvPr>
            <p:ph type="sldNum" sz="quarter" idx="4"/>
          </p:nvPr>
        </p:nvSpPr>
        <p:spPr>
          <a:xfrm>
            <a:off x="7086600" y="4853339"/>
            <a:ext cx="20574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728FC9AB-BEF9-454A-8A64-4C7AB9906997}" type="slidenum">
              <a:rPr lang="en-US" smtClean="0"/>
              <a:t>‹#›</a:t>
            </a:fld>
            <a:endParaRPr lang="en-US" dirty="0"/>
          </a:p>
        </p:txBody>
      </p:sp>
    </p:spTree>
    <p:extLst>
      <p:ext uri="{BB962C8B-B14F-4D97-AF65-F5344CB8AC3E}">
        <p14:creationId xmlns:p14="http://schemas.microsoft.com/office/powerpoint/2010/main" val="3203703096"/>
      </p:ext>
    </p:extLst>
  </p:cSld>
  <p:clrMap bg1="dk1" tx1="lt1" bg2="dk2" tx2="lt2" accent1="accent1" accent2="accent2" accent3="accent3" accent4="accent4" accent5="accent5" accent6="accent6" hlink="hlink" folHlink="folHlink"/>
  <p:sldLayoutIdLst>
    <p:sldLayoutId id="2147483666" r:id="rId1"/>
    <p:sldLayoutId id="2147483658" r:id="rId2"/>
    <p:sldLayoutId id="2147483659" r:id="rId3"/>
    <p:sldLayoutId id="2147483660" r:id="rId4"/>
    <p:sldLayoutId id="2147483661" r:id="rId5"/>
    <p:sldLayoutId id="2147483693" r:id="rId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2CA9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665410"/>
      </p:ext>
    </p:extLst>
  </p:cSld>
  <p:clrMap bg1="lt1" tx1="dk1" bg2="lt2" tx2="dk2" accent1="accent1" accent2="accent2" accent3="accent3" accent4="accent4" accent5="accent5" accent6="accent6" hlink="hlink" folHlink="folHlink"/>
  <p:sldLayoutIdLst>
    <p:sldLayoutId id="2147483678" r:id="rId1"/>
    <p:sldLayoutId id="2147483673" r:id="rId2"/>
    <p:sldLayoutId id="2147483674" r:id="rId3"/>
    <p:sldLayoutId id="2147483675" r:id="rId4"/>
    <p:sldLayoutId id="2147483677" r:id="rId5"/>
    <p:sldLayoutId id="2147483692" r:id="rId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E762C9-FF85-A7DE-11C9-9E16C0B1CBC5}"/>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F6704E-276D-7D54-7F11-618F978D1CEA}"/>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9FAC8-8385-4FAB-CEE2-B95E31CAB99F}"/>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D553A504-4475-CC8E-B5BA-C8580387388D}"/>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F35675B-B167-5B4B-8620-4215B72BB0AA}"/>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61510BBF-EE3A-44CB-994B-C668D0F252AF}" type="slidenum">
              <a:rPr lang="en-US" smtClean="0"/>
              <a:t>‹#›</a:t>
            </a:fld>
            <a:endParaRPr lang="en-US"/>
          </a:p>
        </p:txBody>
      </p:sp>
    </p:spTree>
    <p:extLst>
      <p:ext uri="{BB962C8B-B14F-4D97-AF65-F5344CB8AC3E}">
        <p14:creationId xmlns:p14="http://schemas.microsoft.com/office/powerpoint/2010/main" val="381312583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6225E4-D087-871D-9F6B-73B7166C4F4D}"/>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FA0A4331-6A38-4EF3-B7B5-44B9D6A23741}" type="slidenum">
              <a:rPr lang="en-US" smtClean="0"/>
              <a:t>‹#›</a:t>
            </a:fld>
            <a:endParaRPr lang="en-US"/>
          </a:p>
        </p:txBody>
      </p:sp>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79" r:id="rId1"/>
    <p:sldLayoutId id="2147483653" r:id="rId2"/>
    <p:sldLayoutId id="2147483663" r:id="rId3"/>
    <p:sldLayoutId id="2147483664" r:id="rId4"/>
    <p:sldLayoutId id="2147483665"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69DF263-11F9-4142-8E1C-4837615DD977}" type="slidenum">
              <a:rPr lang="en-US" smtClean="0"/>
              <a:t>‹#›</a:t>
            </a:fld>
            <a:endParaRPr lang="en-US" dirty="0"/>
          </a:p>
        </p:txBody>
      </p:sp>
    </p:spTree>
    <p:extLst>
      <p:ext uri="{BB962C8B-B14F-4D97-AF65-F5344CB8AC3E}">
        <p14:creationId xmlns:p14="http://schemas.microsoft.com/office/powerpoint/2010/main" val="333323886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hr.uw.edu/policies/staff-visa-sponsorship/"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hr.uw.edu/talent/hiring-process/preparing-for-and-conducting-the-recruitment/job-posting-components/"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hr.uw.edu/diversity/dei-related-trainings/trainings-for-hiring-managers/"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cicoes.uw.edu/staff-resources/human-resources/supervisor-responsibilities/" TargetMode="External"/><Relationship Id="rId4" Type="http://schemas.openxmlformats.org/officeDocument/2006/relationships/hyperlink" Target="https://employeehelp.workday.uw.edu/support-resources/workday-training/learning-library/"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careers.uw.edu/resources/sample-application-review-or-interview-scoring-rubric/"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hr.uw.edu/talent/hiring/activity-disposition-codes/"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hyperlink" Target="https://hr.uw.edu/talent/hiring/interview-tips/telephone-screening/"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hyperlink" Target="https://sph.washington.edu/careers/resources/interview-guide" TargetMode="External"/><Relationship Id="rId5" Type="http://schemas.openxmlformats.org/officeDocument/2006/relationships/hyperlink" Target="https://hr.uw.edu/talent/hiring/interview-tips/fair-pre-employment-inquiry/" TargetMode="External"/><Relationship Id="rId4" Type="http://schemas.openxmlformats.org/officeDocument/2006/relationships/hyperlink" Target="https://hr.uw.edu/talent/hiring/interview-tips/interviewing/"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hr.uw.edu/talent/hiring/reference-checks/"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hr.uw.edu/talent/hiring-process/preparing-for-and-conducting-the-recruitment/job-posting-components/"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hyperlink" Target="https://hr.uw.edu/talent/hiring/temporary-fixed-duration/pstp/"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2.xml"/><Relationship Id="rId4" Type="http://schemas.openxmlformats.org/officeDocument/2006/relationships/hyperlink" Target="https://cicoes.uw.edu/staff-resources/human-resources/hiring/"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hemeOverride" Target="../theme/themeOverride3.xml"/><Relationship Id="rId4" Type="http://schemas.openxmlformats.org/officeDocument/2006/relationships/hyperlink" Target="https://hr.uw.edu/position-management-policy-for-staff-and-student-employment/professional-staff-temporary-position-pstp/"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hemeOverride" Target="../theme/themeOverride4.xml"/><Relationship Id="rId6" Type="http://schemas.openxmlformats.org/officeDocument/2006/relationships/image" Target="../media/image12.png"/><Relationship Id="rId5" Type="http://schemas.openxmlformats.org/officeDocument/2006/relationships/hyperlink" Target="https://ap.washington.edu/ahr/visas/" TargetMode="External"/><Relationship Id="rId4" Type="http://schemas.openxmlformats.org/officeDocument/2006/relationships/hyperlink" Target="https://ap.washington.edu/ahr/academic-titles-ranks/postdoctoral-scholar-titles/"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hemeOverride" Target="../theme/themeOverride5.xml"/><Relationship Id="rId4" Type="http://schemas.openxmlformats.org/officeDocument/2006/relationships/hyperlink" Target="https://hr.uw.edu/labor/staff-unions/uaw-research-scientist-engineers/uaw-rse-contract#article-18-layoff-rehire-seniority"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hemeOverride" Target="../theme/themeOverride6.xml"/><Relationship Id="rId5" Type="http://schemas.openxmlformats.org/officeDocument/2006/relationships/hyperlink" Target="https://hr.uw.edu/files/comp/descriptors/rescoo.php" TargetMode="External"/><Relationship Id="rId4" Type="http://schemas.openxmlformats.org/officeDocument/2006/relationships/hyperlink" Target="https://hr.uw.edu/files/comp/descriptors/resconsultant.ph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04258"/>
            <a:ext cx="9221638" cy="6147758"/>
          </a:xfrm>
          <a:prstGeom prst="rect">
            <a:avLst/>
          </a:prstGeom>
        </p:spPr>
      </p:pic>
      <p:sp>
        <p:nvSpPr>
          <p:cNvPr id="5" name="TextBox 4"/>
          <p:cNvSpPr txBox="1"/>
          <p:nvPr/>
        </p:nvSpPr>
        <p:spPr>
          <a:xfrm>
            <a:off x="451485" y="1028171"/>
            <a:ext cx="8241030" cy="1315745"/>
          </a:xfrm>
          <a:prstGeom prst="rect">
            <a:avLst/>
          </a:prstGeom>
          <a:solidFill>
            <a:srgbClr val="33006F">
              <a:alpha val="60000"/>
            </a:srgbClr>
          </a:solidFill>
        </p:spPr>
        <p:txBody>
          <a:bodyPr wrap="square" rtlCol="0">
            <a:spAutoFit/>
          </a:bodyPr>
          <a:lstStyle/>
          <a:p>
            <a:pPr defTabSz="685800"/>
            <a:endParaRPr lang="en-US" sz="1350" dirty="0">
              <a:solidFill>
                <a:prstClr val="white"/>
              </a:solidFill>
              <a:latin typeface="Encode Sans Normal" panose="02000000000000000000" pitchFamily="2" charset="0"/>
            </a:endParaRPr>
          </a:p>
          <a:p>
            <a:pPr algn="ctr" defTabSz="685800"/>
            <a:r>
              <a:rPr lang="en-US" sz="2400" dirty="0">
                <a:solidFill>
                  <a:prstClr val="white"/>
                </a:solidFill>
                <a:latin typeface="Encode Sans Normal" panose="02000000000000000000" pitchFamily="2" charset="0"/>
              </a:rPr>
              <a:t>Hiring at the University of Washington and CICOES</a:t>
            </a:r>
          </a:p>
          <a:p>
            <a:pPr defTabSz="685800"/>
            <a:endParaRPr lang="en-US" dirty="0">
              <a:solidFill>
                <a:prstClr val="white"/>
              </a:solidFill>
              <a:latin typeface="Encode Sans Normal" panose="02000000000000000000" pitchFamily="2" charset="0"/>
            </a:endParaRPr>
          </a:p>
        </p:txBody>
      </p:sp>
      <p:sp>
        <p:nvSpPr>
          <p:cNvPr id="6" name="TextBox 5"/>
          <p:cNvSpPr txBox="1"/>
          <p:nvPr/>
        </p:nvSpPr>
        <p:spPr>
          <a:xfrm>
            <a:off x="3357078" y="2559750"/>
            <a:ext cx="2429845" cy="307777"/>
          </a:xfrm>
          <a:prstGeom prst="rect">
            <a:avLst/>
          </a:prstGeom>
          <a:solidFill>
            <a:srgbClr val="33006F">
              <a:alpha val="60000"/>
            </a:srgbClr>
          </a:solidFill>
        </p:spPr>
        <p:txBody>
          <a:bodyPr wrap="square" rtlCol="0">
            <a:spAutoFit/>
          </a:bodyPr>
          <a:lstStyle/>
          <a:p>
            <a:pPr algn="ctr"/>
            <a:r>
              <a:rPr lang="en-US" sz="1400" dirty="0">
                <a:solidFill>
                  <a:schemeClr val="bg1"/>
                </a:solidFill>
                <a:latin typeface="Encode Sans Normal" panose="02000000000000000000" pitchFamily="2" charset="0"/>
              </a:rPr>
              <a:t>August 2026</a:t>
            </a:r>
          </a:p>
        </p:txBody>
      </p:sp>
      <p:sp>
        <p:nvSpPr>
          <p:cNvPr id="7" name="Slide Number Placeholder 6">
            <a:extLst>
              <a:ext uri="{FF2B5EF4-FFF2-40B4-BE49-F238E27FC236}">
                <a16:creationId xmlns:a16="http://schemas.microsoft.com/office/drawing/2014/main" id="{2810C668-AC96-EA3F-1D7E-FEB1195F514E}"/>
              </a:ext>
            </a:extLst>
          </p:cNvPr>
          <p:cNvSpPr>
            <a:spLocks noGrp="1"/>
          </p:cNvSpPr>
          <p:nvPr>
            <p:ph type="sldNum" sz="quarter" idx="12"/>
          </p:nvPr>
        </p:nvSpPr>
        <p:spPr/>
        <p:txBody>
          <a:bodyPr/>
          <a:lstStyle/>
          <a:p>
            <a:fld id="{E69DF263-11F9-4142-8E1C-4837615DD977}" type="slidenum">
              <a:rPr lang="en-US" smtClean="0"/>
              <a:t>1</a:t>
            </a:fld>
            <a:endParaRPr lang="en-US"/>
          </a:p>
        </p:txBody>
      </p:sp>
    </p:spTree>
    <p:extLst>
      <p:ext uri="{BB962C8B-B14F-4D97-AF65-F5344CB8AC3E}">
        <p14:creationId xmlns:p14="http://schemas.microsoft.com/office/powerpoint/2010/main" val="3378472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47923" y="1047307"/>
            <a:ext cx="8197114" cy="3753294"/>
          </a:xfrm>
        </p:spPr>
        <p:txBody>
          <a:bodyPr/>
          <a:lstStyle/>
          <a:p>
            <a:r>
              <a:rPr lang="en-US" sz="1800" b="0" dirty="0"/>
              <a:t>Before a position is created the funding questions must be approved by the Dean’s Office.</a:t>
            </a:r>
          </a:p>
          <a:p>
            <a:r>
              <a:rPr lang="en-US" sz="1800" b="0" dirty="0"/>
              <a:t>Once you have decided the job profile please answer the following questions and send to HR Manager</a:t>
            </a:r>
          </a:p>
          <a:p>
            <a:pPr fontAlgn="base"/>
            <a:r>
              <a:rPr lang="en-US" sz="1100" u="sng" dirty="0"/>
              <a:t>Postdoctoral and Staff Hires</a:t>
            </a:r>
            <a:endParaRPr lang="en-US" sz="1100" dirty="0"/>
          </a:p>
          <a:p>
            <a:pPr fontAlgn="base"/>
            <a:r>
              <a:rPr lang="en-US" sz="1100" i="1" dirty="0"/>
              <a:t>(Including Research Scientists/Engineers, Research Consultants, and Research Coordinators — for both new hires and extensions)</a:t>
            </a:r>
          </a:p>
          <a:p>
            <a:pPr lvl="1" fontAlgn="base"/>
            <a:r>
              <a:rPr lang="en-US" sz="1200" u="sng" dirty="0"/>
              <a:t>For new positions, what is the job profile?</a:t>
            </a:r>
          </a:p>
          <a:p>
            <a:pPr lvl="1" fontAlgn="base"/>
            <a:r>
              <a:rPr lang="en-US" sz="1200" u="sng" dirty="0"/>
              <a:t>Is this a permanent/temporary/fixed-term position?</a:t>
            </a:r>
          </a:p>
          <a:p>
            <a:pPr lvl="1" fontAlgn="base"/>
            <a:r>
              <a:rPr lang="en-US" sz="1200" u="sng" dirty="0"/>
              <a:t>What is the funding source for the position? Please be specific. i.e., AWD/Grant # or </a:t>
            </a:r>
            <a:r>
              <a:rPr lang="en-US" sz="1200" u="sng" dirty="0" err="1"/>
              <a:t>Worktags</a:t>
            </a:r>
            <a:r>
              <a:rPr lang="en-US" sz="1200" u="sng" dirty="0"/>
              <a:t>?</a:t>
            </a:r>
          </a:p>
          <a:p>
            <a:pPr lvl="1" fontAlgn="base"/>
            <a:r>
              <a:rPr lang="en-US" sz="1200" u="sng" dirty="0"/>
              <a:t>If externally funded, what is the projected duration of the current funding?</a:t>
            </a:r>
          </a:p>
          <a:p>
            <a:pPr lvl="1" fontAlgn="base"/>
            <a:r>
              <a:rPr lang="en-US" sz="1200" u="sng" dirty="0"/>
              <a:t>If the current funding plan falls through, what resources will you/your unit be using to cover an employee’s salary and benefits until such time as the position can be terminated?</a:t>
            </a:r>
          </a:p>
          <a:p>
            <a:pPr lvl="1" fontAlgn="base"/>
            <a:r>
              <a:rPr lang="en-US" sz="1200" u="sng" dirty="0"/>
              <a:t>If this is a professional or research staff (RSE/</a:t>
            </a:r>
            <a:r>
              <a:rPr lang="en-US" sz="1200" u="sng" dirty="0" err="1"/>
              <a:t>RCoCo</a:t>
            </a:r>
            <a:r>
              <a:rPr lang="en-US" sz="1200" u="sng" dirty="0"/>
              <a:t>) hire, what is the proposed salary range?</a:t>
            </a:r>
          </a:p>
          <a:p>
            <a:r>
              <a:rPr lang="en-US" sz="1600" b="0" dirty="0"/>
              <a:t>Once approved, we can move forward with creating the position. </a:t>
            </a:r>
          </a:p>
          <a:p>
            <a:endParaRPr lang="en-US" sz="1600" b="0" dirty="0"/>
          </a:p>
        </p:txBody>
      </p:sp>
      <p:sp>
        <p:nvSpPr>
          <p:cNvPr id="2" name="Title 1"/>
          <p:cNvSpPr>
            <a:spLocks noGrp="1"/>
          </p:cNvSpPr>
          <p:nvPr>
            <p:ph type="title"/>
          </p:nvPr>
        </p:nvSpPr>
        <p:spPr>
          <a:xfrm>
            <a:off x="460375" y="369734"/>
            <a:ext cx="8184662" cy="560616"/>
          </a:xfrm>
        </p:spPr>
        <p:txBody>
          <a:bodyPr/>
          <a:lstStyle/>
          <a:p>
            <a:pPr algn="ctr"/>
            <a:r>
              <a:rPr lang="en-US" dirty="0"/>
              <a:t>Funding Questions</a:t>
            </a:r>
          </a:p>
        </p:txBody>
      </p:sp>
      <p:sp>
        <p:nvSpPr>
          <p:cNvPr id="3" name="Slide Number Placeholder 2">
            <a:extLst>
              <a:ext uri="{FF2B5EF4-FFF2-40B4-BE49-F238E27FC236}">
                <a16:creationId xmlns:a16="http://schemas.microsoft.com/office/drawing/2014/main" id="{98669983-40C3-5135-AE54-EF162A4AD761}"/>
              </a:ext>
            </a:extLst>
          </p:cNvPr>
          <p:cNvSpPr>
            <a:spLocks noGrp="1"/>
          </p:cNvSpPr>
          <p:nvPr>
            <p:ph type="sldNum" sz="quarter" idx="12"/>
          </p:nvPr>
        </p:nvSpPr>
        <p:spPr/>
        <p:txBody>
          <a:bodyPr/>
          <a:lstStyle/>
          <a:p>
            <a:fld id="{728FC9AB-BEF9-454A-8A64-4C7AB9906997}" type="slidenum">
              <a:rPr lang="en-US" smtClean="0"/>
              <a:t>10</a:t>
            </a:fld>
            <a:endParaRPr lang="en-US"/>
          </a:p>
        </p:txBody>
      </p:sp>
    </p:spTree>
    <p:extLst>
      <p:ext uri="{BB962C8B-B14F-4D97-AF65-F5344CB8AC3E}">
        <p14:creationId xmlns:p14="http://schemas.microsoft.com/office/powerpoint/2010/main" val="26313191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7CF0A-4C31-3BF9-345F-37EBF6C56077}"/>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DB934D3A-3FFB-DDD2-0CD1-B3D4035785A1}"/>
              </a:ext>
            </a:extLst>
          </p:cNvPr>
          <p:cNvSpPr>
            <a:spLocks noGrp="1"/>
          </p:cNvSpPr>
          <p:nvPr>
            <p:ph type="body" sz="quarter" idx="11"/>
          </p:nvPr>
        </p:nvSpPr>
        <p:spPr>
          <a:xfrm>
            <a:off x="447923" y="1047307"/>
            <a:ext cx="8197114" cy="3753294"/>
          </a:xfrm>
        </p:spPr>
        <p:txBody>
          <a:bodyPr/>
          <a:lstStyle/>
          <a:p>
            <a:r>
              <a:rPr lang="en-US" sz="2000" b="0" dirty="0"/>
              <a:t>Start with a description of what the team works on and how this position will fit with the team</a:t>
            </a:r>
          </a:p>
          <a:p>
            <a:r>
              <a:rPr lang="en-US" sz="2000" b="0" dirty="0"/>
              <a:t>NOAA can provide input for job attributes and duties</a:t>
            </a:r>
            <a:endParaRPr lang="en-US" sz="1600" b="0" dirty="0"/>
          </a:p>
          <a:p>
            <a:r>
              <a:rPr lang="en-US" sz="2000" b="0" dirty="0"/>
              <a:t>List specific duties</a:t>
            </a:r>
          </a:p>
          <a:p>
            <a:pPr lvl="1"/>
            <a:r>
              <a:rPr lang="en-US" sz="1600" b="0" dirty="0"/>
              <a:t>All duties must add up to 100%</a:t>
            </a:r>
          </a:p>
          <a:p>
            <a:pPr lvl="1"/>
            <a:r>
              <a:rPr lang="en-US" sz="1600" b="0" dirty="0"/>
              <a:t>All duties must be at least 5% and listed as whole numbers</a:t>
            </a:r>
          </a:p>
          <a:p>
            <a:pPr lvl="1"/>
            <a:r>
              <a:rPr lang="en-US" sz="1600" b="0" dirty="0"/>
              <a:t>Can’t be a range </a:t>
            </a:r>
          </a:p>
          <a:p>
            <a:r>
              <a:rPr lang="en-US" sz="2000" b="0" dirty="0"/>
              <a:t>Required qualifications vs desired</a:t>
            </a:r>
          </a:p>
          <a:p>
            <a:pPr lvl="1"/>
            <a:r>
              <a:rPr lang="en-US" sz="1600" b="0" dirty="0"/>
              <a:t>Other represented staff must use the union mandates minimums</a:t>
            </a:r>
          </a:p>
          <a:p>
            <a:pPr lvl="1"/>
            <a:r>
              <a:rPr lang="en-US" sz="1600" b="0" dirty="0"/>
              <a:t>Positions must describe what “relevant experience” means</a:t>
            </a:r>
          </a:p>
        </p:txBody>
      </p:sp>
      <p:sp>
        <p:nvSpPr>
          <p:cNvPr id="2" name="Title 1">
            <a:extLst>
              <a:ext uri="{FF2B5EF4-FFF2-40B4-BE49-F238E27FC236}">
                <a16:creationId xmlns:a16="http://schemas.microsoft.com/office/drawing/2014/main" id="{D3B65E6D-DE85-A545-7CE8-7E58AE6289EF}"/>
              </a:ext>
            </a:extLst>
          </p:cNvPr>
          <p:cNvSpPr>
            <a:spLocks noGrp="1"/>
          </p:cNvSpPr>
          <p:nvPr>
            <p:ph type="title"/>
          </p:nvPr>
        </p:nvSpPr>
        <p:spPr>
          <a:xfrm>
            <a:off x="460375" y="369734"/>
            <a:ext cx="8184662" cy="560616"/>
          </a:xfrm>
        </p:spPr>
        <p:txBody>
          <a:bodyPr/>
          <a:lstStyle/>
          <a:p>
            <a:pPr algn="ctr"/>
            <a:r>
              <a:rPr lang="en-US" dirty="0"/>
              <a:t>Writing a strong job description</a:t>
            </a:r>
          </a:p>
        </p:txBody>
      </p:sp>
      <p:sp>
        <p:nvSpPr>
          <p:cNvPr id="3" name="Slide Number Placeholder 2">
            <a:extLst>
              <a:ext uri="{FF2B5EF4-FFF2-40B4-BE49-F238E27FC236}">
                <a16:creationId xmlns:a16="http://schemas.microsoft.com/office/drawing/2014/main" id="{9B50D263-AA25-AE2B-92EF-74ECA577A8A3}"/>
              </a:ext>
            </a:extLst>
          </p:cNvPr>
          <p:cNvSpPr>
            <a:spLocks noGrp="1"/>
          </p:cNvSpPr>
          <p:nvPr>
            <p:ph type="sldNum" sz="quarter" idx="12"/>
          </p:nvPr>
        </p:nvSpPr>
        <p:spPr/>
        <p:txBody>
          <a:bodyPr/>
          <a:lstStyle/>
          <a:p>
            <a:fld id="{728FC9AB-BEF9-454A-8A64-4C7AB9906997}" type="slidenum">
              <a:rPr lang="en-US" smtClean="0"/>
              <a:t>11</a:t>
            </a:fld>
            <a:endParaRPr lang="en-US"/>
          </a:p>
        </p:txBody>
      </p:sp>
    </p:spTree>
    <p:extLst>
      <p:ext uri="{BB962C8B-B14F-4D97-AF65-F5344CB8AC3E}">
        <p14:creationId xmlns:p14="http://schemas.microsoft.com/office/powerpoint/2010/main" val="2936553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60375" y="1424763"/>
            <a:ext cx="8197114" cy="2344479"/>
          </a:xfrm>
        </p:spPr>
        <p:txBody>
          <a:bodyPr/>
          <a:lstStyle/>
          <a:p>
            <a:r>
              <a:rPr lang="en-US" sz="2000" b="0" dirty="0"/>
              <a:t>Business Title vs. Working Title</a:t>
            </a:r>
          </a:p>
          <a:p>
            <a:pPr lvl="1"/>
            <a:r>
              <a:rPr lang="en-US" sz="1600" b="0" dirty="0"/>
              <a:t>Business Title example: Research Scientist 2</a:t>
            </a:r>
          </a:p>
          <a:p>
            <a:pPr lvl="1"/>
            <a:r>
              <a:rPr lang="en-US" sz="1600" b="0" dirty="0"/>
              <a:t>Working Title example: Mooring Technician</a:t>
            </a:r>
          </a:p>
          <a:p>
            <a:pPr lvl="1"/>
            <a:endParaRPr lang="en-US" sz="1600" b="0" dirty="0"/>
          </a:p>
          <a:p>
            <a:pPr lvl="1"/>
            <a:endParaRPr lang="en-US" sz="1600" b="0" dirty="0"/>
          </a:p>
          <a:p>
            <a:pPr lvl="1"/>
            <a:endParaRPr lang="en-US" sz="1600" b="0" dirty="0"/>
          </a:p>
        </p:txBody>
      </p:sp>
      <p:sp>
        <p:nvSpPr>
          <p:cNvPr id="2" name="Title 1"/>
          <p:cNvSpPr>
            <a:spLocks noGrp="1"/>
          </p:cNvSpPr>
          <p:nvPr>
            <p:ph type="title"/>
          </p:nvPr>
        </p:nvSpPr>
        <p:spPr>
          <a:xfrm>
            <a:off x="460375" y="369734"/>
            <a:ext cx="8184662" cy="560616"/>
          </a:xfrm>
        </p:spPr>
        <p:txBody>
          <a:bodyPr/>
          <a:lstStyle/>
          <a:p>
            <a:pPr algn="ctr"/>
            <a:r>
              <a:rPr lang="en-US" dirty="0"/>
              <a:t>Business Title/Job Profile</a:t>
            </a:r>
          </a:p>
        </p:txBody>
      </p:sp>
      <p:sp>
        <p:nvSpPr>
          <p:cNvPr id="3" name="Slide Number Placeholder 2">
            <a:extLst>
              <a:ext uri="{FF2B5EF4-FFF2-40B4-BE49-F238E27FC236}">
                <a16:creationId xmlns:a16="http://schemas.microsoft.com/office/drawing/2014/main" id="{652C1FD7-064D-DACE-918B-985920AD7B42}"/>
              </a:ext>
            </a:extLst>
          </p:cNvPr>
          <p:cNvSpPr>
            <a:spLocks noGrp="1"/>
          </p:cNvSpPr>
          <p:nvPr>
            <p:ph type="sldNum" sz="quarter" idx="12"/>
          </p:nvPr>
        </p:nvSpPr>
        <p:spPr/>
        <p:txBody>
          <a:bodyPr/>
          <a:lstStyle/>
          <a:p>
            <a:fld id="{728FC9AB-BEF9-454A-8A64-4C7AB9906997}" type="slidenum">
              <a:rPr lang="en-US" smtClean="0"/>
              <a:t>12</a:t>
            </a:fld>
            <a:endParaRPr lang="en-US"/>
          </a:p>
        </p:txBody>
      </p:sp>
    </p:spTree>
    <p:extLst>
      <p:ext uri="{BB962C8B-B14F-4D97-AF65-F5344CB8AC3E}">
        <p14:creationId xmlns:p14="http://schemas.microsoft.com/office/powerpoint/2010/main" val="1172282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60375" y="1424763"/>
            <a:ext cx="8197114" cy="3172240"/>
          </a:xfrm>
        </p:spPr>
        <p:txBody>
          <a:bodyPr/>
          <a:lstStyle/>
          <a:p>
            <a:r>
              <a:rPr lang="en-US" sz="2000" b="0" dirty="0">
                <a:hlinkClick r:id="rId3"/>
              </a:rPr>
              <a:t>Staff Positions may be eligible for H1-B Sponsorship </a:t>
            </a:r>
            <a:endParaRPr lang="en-US" sz="2000" b="0" dirty="0"/>
          </a:p>
          <a:p>
            <a:pPr lvl="1"/>
            <a:r>
              <a:rPr lang="en-US" sz="1600" b="0" dirty="0"/>
              <a:t>Please let Carol/David know if you would like the position to be eligible and they can start the process</a:t>
            </a:r>
          </a:p>
          <a:p>
            <a:pPr lvl="1"/>
            <a:r>
              <a:rPr lang="en-US" sz="1600" b="0" dirty="0"/>
              <a:t>Must be done before position is created</a:t>
            </a:r>
          </a:p>
          <a:p>
            <a:r>
              <a:rPr lang="en-US" sz="2000" b="0" dirty="0"/>
              <a:t>Postdocs continue to be visa eligible </a:t>
            </a:r>
          </a:p>
          <a:p>
            <a:r>
              <a:rPr lang="en-US" sz="2000" b="0" dirty="0"/>
              <a:t>Processing times for H-1Bs and E-3s can vary widely from 2-3 months to 7 months or longer (depending on case type and whether units choose to pay for USCIS premium processing). Processing time can also vary based on the candidate’s current visa status and whether they are located inside or outside the U.S. </a:t>
            </a:r>
          </a:p>
          <a:p>
            <a:pPr lvl="1"/>
            <a:endParaRPr lang="en-US" sz="1600" b="0" dirty="0"/>
          </a:p>
        </p:txBody>
      </p:sp>
      <p:sp>
        <p:nvSpPr>
          <p:cNvPr id="2" name="Title 1"/>
          <p:cNvSpPr>
            <a:spLocks noGrp="1"/>
          </p:cNvSpPr>
          <p:nvPr>
            <p:ph type="title"/>
          </p:nvPr>
        </p:nvSpPr>
        <p:spPr>
          <a:xfrm>
            <a:off x="460375" y="369734"/>
            <a:ext cx="8184662" cy="560616"/>
          </a:xfrm>
        </p:spPr>
        <p:txBody>
          <a:bodyPr/>
          <a:lstStyle/>
          <a:p>
            <a:pPr algn="ctr"/>
            <a:r>
              <a:rPr lang="en-US" dirty="0"/>
              <a:t>VISA Eligibility </a:t>
            </a:r>
          </a:p>
        </p:txBody>
      </p:sp>
      <p:sp>
        <p:nvSpPr>
          <p:cNvPr id="3" name="Slide Number Placeholder 2">
            <a:extLst>
              <a:ext uri="{FF2B5EF4-FFF2-40B4-BE49-F238E27FC236}">
                <a16:creationId xmlns:a16="http://schemas.microsoft.com/office/drawing/2014/main" id="{280CA111-D8A1-4CCB-12AA-EC66FAE79E86}"/>
              </a:ext>
            </a:extLst>
          </p:cNvPr>
          <p:cNvSpPr>
            <a:spLocks noGrp="1"/>
          </p:cNvSpPr>
          <p:nvPr>
            <p:ph type="sldNum" sz="quarter" idx="12"/>
          </p:nvPr>
        </p:nvSpPr>
        <p:spPr/>
        <p:txBody>
          <a:bodyPr/>
          <a:lstStyle/>
          <a:p>
            <a:fld id="{728FC9AB-BEF9-454A-8A64-4C7AB9906997}" type="slidenum">
              <a:rPr lang="en-US" smtClean="0"/>
              <a:t>13</a:t>
            </a:fld>
            <a:endParaRPr lang="en-US"/>
          </a:p>
        </p:txBody>
      </p:sp>
    </p:spTree>
    <p:extLst>
      <p:ext uri="{BB962C8B-B14F-4D97-AF65-F5344CB8AC3E}">
        <p14:creationId xmlns:p14="http://schemas.microsoft.com/office/powerpoint/2010/main" val="4277410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60375" y="1363843"/>
            <a:ext cx="8197114" cy="2952975"/>
          </a:xfrm>
        </p:spPr>
        <p:txBody>
          <a:bodyPr/>
          <a:lstStyle/>
          <a:p>
            <a:r>
              <a:rPr lang="en-US" sz="2000" dirty="0"/>
              <a:t>Competitive positions must have a monthly salary range listed in the job posting</a:t>
            </a:r>
          </a:p>
          <a:p>
            <a:r>
              <a:rPr lang="en-US" sz="2000" dirty="0"/>
              <a:t>Salary range that will be evaluated to job classifications and equity</a:t>
            </a:r>
          </a:p>
          <a:p>
            <a:pPr lvl="1"/>
            <a:r>
              <a:rPr lang="en-US" b="0" dirty="0"/>
              <a:t>Carol/David will check internal equity at CICOES</a:t>
            </a:r>
          </a:p>
          <a:p>
            <a:pPr marL="0" indent="0">
              <a:buNone/>
            </a:pPr>
            <a:endParaRPr lang="en-US" sz="2000" b="0" dirty="0"/>
          </a:p>
          <a:p>
            <a:endParaRPr lang="en-US" sz="2000" dirty="0"/>
          </a:p>
        </p:txBody>
      </p:sp>
      <p:sp>
        <p:nvSpPr>
          <p:cNvPr id="2" name="Title 1"/>
          <p:cNvSpPr>
            <a:spLocks noGrp="1"/>
          </p:cNvSpPr>
          <p:nvPr>
            <p:ph type="title"/>
          </p:nvPr>
        </p:nvSpPr>
        <p:spPr>
          <a:xfrm>
            <a:off x="460375" y="369734"/>
            <a:ext cx="8184662" cy="560616"/>
          </a:xfrm>
        </p:spPr>
        <p:txBody>
          <a:bodyPr/>
          <a:lstStyle/>
          <a:p>
            <a:pPr algn="ctr"/>
            <a:r>
              <a:rPr lang="en-US" dirty="0"/>
              <a:t>Salary Range</a:t>
            </a:r>
          </a:p>
        </p:txBody>
      </p:sp>
      <p:sp>
        <p:nvSpPr>
          <p:cNvPr id="3" name="Slide Number Placeholder 2">
            <a:extLst>
              <a:ext uri="{FF2B5EF4-FFF2-40B4-BE49-F238E27FC236}">
                <a16:creationId xmlns:a16="http://schemas.microsoft.com/office/drawing/2014/main" id="{CDB63F90-FB0A-0C5C-1B11-4F35AB462C10}"/>
              </a:ext>
            </a:extLst>
          </p:cNvPr>
          <p:cNvSpPr>
            <a:spLocks noGrp="1"/>
          </p:cNvSpPr>
          <p:nvPr>
            <p:ph type="sldNum" sz="quarter" idx="12"/>
          </p:nvPr>
        </p:nvSpPr>
        <p:spPr/>
        <p:txBody>
          <a:bodyPr/>
          <a:lstStyle/>
          <a:p>
            <a:fld id="{728FC9AB-BEF9-454A-8A64-4C7AB9906997}" type="slidenum">
              <a:rPr lang="en-US" smtClean="0"/>
              <a:t>14</a:t>
            </a:fld>
            <a:endParaRPr lang="en-US"/>
          </a:p>
        </p:txBody>
      </p:sp>
    </p:spTree>
    <p:extLst>
      <p:ext uri="{BB962C8B-B14F-4D97-AF65-F5344CB8AC3E}">
        <p14:creationId xmlns:p14="http://schemas.microsoft.com/office/powerpoint/2010/main" val="1439006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85137" y="1140561"/>
            <a:ext cx="8197114" cy="3000820"/>
          </a:xfrm>
        </p:spPr>
        <p:txBody>
          <a:bodyPr/>
          <a:lstStyle/>
          <a:p>
            <a:r>
              <a:rPr lang="en-US" sz="2000" dirty="0"/>
              <a:t>For every position: </a:t>
            </a:r>
            <a:r>
              <a:rPr lang="en-US" sz="2000" b="0" dirty="0"/>
              <a:t>CICOES Hiring Request Form</a:t>
            </a:r>
          </a:p>
          <a:p>
            <a:pPr marL="0" indent="0">
              <a:buNone/>
            </a:pPr>
            <a:endParaRPr lang="en-US" sz="2000" b="0" dirty="0"/>
          </a:p>
          <a:p>
            <a:r>
              <a:rPr lang="en-US" sz="2000" dirty="0"/>
              <a:t>For Professional Staff Positions: </a:t>
            </a:r>
            <a:r>
              <a:rPr lang="en-US" sz="2000" b="0" dirty="0"/>
              <a:t>Professional Staff Position Description (PSPD) form </a:t>
            </a:r>
          </a:p>
          <a:p>
            <a:pPr marL="0" indent="0">
              <a:buNone/>
            </a:pPr>
            <a:endParaRPr lang="en-US" sz="2000" b="0" dirty="0"/>
          </a:p>
          <a:p>
            <a:r>
              <a:rPr lang="en-US" sz="2000" dirty="0"/>
              <a:t>For Direct Hire Temp Positions: </a:t>
            </a:r>
            <a:r>
              <a:rPr lang="en-US" sz="2000" b="0" dirty="0"/>
              <a:t>Professional Staff Temporary Position (PSTP) Supplemental Questionnaire</a:t>
            </a:r>
          </a:p>
          <a:p>
            <a:pPr lvl="1"/>
            <a:r>
              <a:rPr lang="en-US" sz="1600" b="0" dirty="0"/>
              <a:t>This form is filled out by Carol/David</a:t>
            </a:r>
          </a:p>
          <a:p>
            <a:pPr lvl="1"/>
            <a:r>
              <a:rPr lang="en-US" sz="1600" b="0" dirty="0"/>
              <a:t>Ensure the individual’s name is spelled correctly and that their email is correct</a:t>
            </a:r>
            <a:endParaRPr lang="en-US" sz="1600" dirty="0"/>
          </a:p>
          <a:p>
            <a:endParaRPr lang="en-US" sz="2000" dirty="0"/>
          </a:p>
        </p:txBody>
      </p:sp>
      <p:sp>
        <p:nvSpPr>
          <p:cNvPr id="2" name="Title 1"/>
          <p:cNvSpPr>
            <a:spLocks noGrp="1"/>
          </p:cNvSpPr>
          <p:nvPr>
            <p:ph type="title"/>
          </p:nvPr>
        </p:nvSpPr>
        <p:spPr>
          <a:xfrm>
            <a:off x="447923" y="305804"/>
            <a:ext cx="8184662" cy="528852"/>
          </a:xfrm>
        </p:spPr>
        <p:txBody>
          <a:bodyPr/>
          <a:lstStyle/>
          <a:p>
            <a:pPr algn="ctr"/>
            <a:r>
              <a:rPr lang="en-US" dirty="0"/>
              <a:t>Paperwork!</a:t>
            </a:r>
          </a:p>
        </p:txBody>
      </p:sp>
      <p:sp>
        <p:nvSpPr>
          <p:cNvPr id="3" name="Slide Number Placeholder 2">
            <a:extLst>
              <a:ext uri="{FF2B5EF4-FFF2-40B4-BE49-F238E27FC236}">
                <a16:creationId xmlns:a16="http://schemas.microsoft.com/office/drawing/2014/main" id="{7D3AB316-F178-4EFB-206E-ABFF29DCBABB}"/>
              </a:ext>
            </a:extLst>
          </p:cNvPr>
          <p:cNvSpPr>
            <a:spLocks noGrp="1"/>
          </p:cNvSpPr>
          <p:nvPr>
            <p:ph type="sldNum" sz="quarter" idx="12"/>
          </p:nvPr>
        </p:nvSpPr>
        <p:spPr/>
        <p:txBody>
          <a:bodyPr/>
          <a:lstStyle/>
          <a:p>
            <a:fld id="{728FC9AB-BEF9-454A-8A64-4C7AB9906997}" type="slidenum">
              <a:rPr lang="en-US" smtClean="0"/>
              <a:t>15</a:t>
            </a:fld>
            <a:endParaRPr lang="en-US"/>
          </a:p>
        </p:txBody>
      </p:sp>
    </p:spTree>
    <p:extLst>
      <p:ext uri="{BB962C8B-B14F-4D97-AF65-F5344CB8AC3E}">
        <p14:creationId xmlns:p14="http://schemas.microsoft.com/office/powerpoint/2010/main" val="2871934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47923" y="1084521"/>
            <a:ext cx="8197114" cy="3668232"/>
          </a:xfrm>
        </p:spPr>
        <p:txBody>
          <a:bodyPr/>
          <a:lstStyle/>
          <a:p>
            <a:pPr marL="0" indent="0">
              <a:buNone/>
            </a:pPr>
            <a:endParaRPr lang="en-US" sz="2000" dirty="0"/>
          </a:p>
          <a:p>
            <a:r>
              <a:rPr lang="en-US" sz="2000" dirty="0"/>
              <a:t>Position: </a:t>
            </a:r>
            <a:r>
              <a:rPr lang="en-US" sz="2000" b="0" dirty="0"/>
              <a:t>David/Carol</a:t>
            </a:r>
            <a:r>
              <a:rPr lang="en-US" sz="2000" b="0" dirty="0">
                <a:sym typeface="Wingdings" panose="05000000000000000000" pitchFamily="2" charset="2"/>
              </a:rPr>
              <a:t> Fred  Dean’s Office  Compensation  Employee Workday Help</a:t>
            </a:r>
          </a:p>
          <a:p>
            <a:pPr marL="0" indent="0">
              <a:buNone/>
            </a:pPr>
            <a:endParaRPr lang="en-US" sz="2000" b="0" dirty="0">
              <a:sym typeface="Wingdings" panose="05000000000000000000" pitchFamily="2" charset="2"/>
            </a:endParaRPr>
          </a:p>
          <a:p>
            <a:r>
              <a:rPr lang="en-US" sz="2000" b="0" dirty="0">
                <a:sym typeface="Wingdings" panose="05000000000000000000" pitchFamily="2" charset="2"/>
              </a:rPr>
              <a:t>Positions can take up to 6 weeks to complete</a:t>
            </a:r>
          </a:p>
          <a:p>
            <a:pPr marL="0" indent="0">
              <a:buNone/>
            </a:pPr>
            <a:endParaRPr lang="en-US" sz="2000" b="0" dirty="0">
              <a:sym typeface="Wingdings" panose="05000000000000000000" pitchFamily="2" charset="2"/>
            </a:endParaRPr>
          </a:p>
          <a:p>
            <a:r>
              <a:rPr lang="en-US" sz="2000" b="0" dirty="0">
                <a:sym typeface="Wingdings" panose="05000000000000000000" pitchFamily="2" charset="2"/>
              </a:rPr>
              <a:t>Once the position is approved, the supervisor will receive a notification in Workday</a:t>
            </a:r>
          </a:p>
          <a:p>
            <a:pPr lvl="1"/>
            <a:r>
              <a:rPr lang="en-US" sz="1600" b="0" dirty="0">
                <a:sym typeface="Wingdings" panose="05000000000000000000" pitchFamily="2" charset="2"/>
              </a:rPr>
              <a:t>The supervisor can view the position in Workday under their “team”</a:t>
            </a:r>
          </a:p>
        </p:txBody>
      </p:sp>
      <p:sp>
        <p:nvSpPr>
          <p:cNvPr id="2" name="Title 1"/>
          <p:cNvSpPr>
            <a:spLocks noGrp="1"/>
          </p:cNvSpPr>
          <p:nvPr>
            <p:ph type="title"/>
          </p:nvPr>
        </p:nvSpPr>
        <p:spPr>
          <a:xfrm>
            <a:off x="460375" y="369733"/>
            <a:ext cx="8184662" cy="475555"/>
          </a:xfrm>
        </p:spPr>
        <p:txBody>
          <a:bodyPr/>
          <a:lstStyle/>
          <a:p>
            <a:pPr algn="ctr"/>
            <a:r>
              <a:rPr lang="en-US" dirty="0"/>
              <a:t>Approval Process: Position Creation</a:t>
            </a:r>
          </a:p>
        </p:txBody>
      </p:sp>
      <p:sp>
        <p:nvSpPr>
          <p:cNvPr id="3" name="Slide Number Placeholder 2">
            <a:extLst>
              <a:ext uri="{FF2B5EF4-FFF2-40B4-BE49-F238E27FC236}">
                <a16:creationId xmlns:a16="http://schemas.microsoft.com/office/drawing/2014/main" id="{C3813A08-E082-FEEE-88AA-50B0F55E590D}"/>
              </a:ext>
            </a:extLst>
          </p:cNvPr>
          <p:cNvSpPr>
            <a:spLocks noGrp="1"/>
          </p:cNvSpPr>
          <p:nvPr>
            <p:ph type="sldNum" sz="quarter" idx="12"/>
          </p:nvPr>
        </p:nvSpPr>
        <p:spPr/>
        <p:txBody>
          <a:bodyPr/>
          <a:lstStyle/>
          <a:p>
            <a:fld id="{728FC9AB-BEF9-454A-8A64-4C7AB9906997}" type="slidenum">
              <a:rPr lang="en-US" smtClean="0"/>
              <a:t>16</a:t>
            </a:fld>
            <a:endParaRPr lang="en-US"/>
          </a:p>
        </p:txBody>
      </p:sp>
    </p:spTree>
    <p:extLst>
      <p:ext uri="{BB962C8B-B14F-4D97-AF65-F5344CB8AC3E}">
        <p14:creationId xmlns:p14="http://schemas.microsoft.com/office/powerpoint/2010/main" val="694860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60374" y="1158949"/>
            <a:ext cx="8343383" cy="3705446"/>
          </a:xfrm>
        </p:spPr>
        <p:txBody>
          <a:bodyPr/>
          <a:lstStyle/>
          <a:p>
            <a:r>
              <a:rPr lang="en-US" sz="2000" dirty="0">
                <a:sym typeface="Wingdings" panose="05000000000000000000" pitchFamily="2" charset="2"/>
              </a:rPr>
              <a:t>Requisition: </a:t>
            </a:r>
            <a:r>
              <a:rPr lang="en-US" sz="2000" b="0" dirty="0">
                <a:sym typeface="Wingdings" panose="05000000000000000000" pitchFamily="2" charset="2"/>
              </a:rPr>
              <a:t>Carol  Fred  Dean’s office  Recruitment partner</a:t>
            </a:r>
          </a:p>
          <a:p>
            <a:r>
              <a:rPr lang="en-US" sz="2000" b="0" dirty="0">
                <a:sym typeface="Wingdings" panose="05000000000000000000" pitchFamily="2" charset="2"/>
              </a:rPr>
              <a:t>Needed for the requisition</a:t>
            </a:r>
          </a:p>
          <a:p>
            <a:pPr lvl="1"/>
            <a:r>
              <a:rPr lang="en-US" sz="1600" b="0" dirty="0">
                <a:sym typeface="Wingdings" panose="05000000000000000000" pitchFamily="2" charset="2"/>
              </a:rPr>
              <a:t>How long you want the position posted for</a:t>
            </a:r>
          </a:p>
          <a:p>
            <a:pPr lvl="2"/>
            <a:r>
              <a:rPr lang="en-US" sz="1400" b="0" dirty="0">
                <a:sym typeface="Wingdings" panose="05000000000000000000" pitchFamily="2" charset="2"/>
              </a:rPr>
              <a:t>We recommend 2 weeks </a:t>
            </a:r>
          </a:p>
          <a:p>
            <a:pPr lvl="1"/>
            <a:r>
              <a:rPr lang="en-US" sz="1600" b="0" dirty="0">
                <a:sym typeface="Wingdings" panose="05000000000000000000" pitchFamily="2" charset="2"/>
              </a:rPr>
              <a:t>If you want to require a cover letter (strong business justification is needed for this)</a:t>
            </a:r>
          </a:p>
          <a:p>
            <a:pPr lvl="1"/>
            <a:r>
              <a:rPr lang="en-US" sz="1600" b="0" dirty="0">
                <a:sym typeface="Wingdings" panose="05000000000000000000" pitchFamily="2" charset="2"/>
              </a:rPr>
              <a:t>If Direct Hire- their email is needed (must match UW jobs profile)</a:t>
            </a:r>
          </a:p>
          <a:p>
            <a:pPr marL="457200" lvl="1" indent="0">
              <a:buNone/>
            </a:pPr>
            <a:endParaRPr lang="en-US" sz="1200" b="0" dirty="0">
              <a:sym typeface="Wingdings" panose="05000000000000000000" pitchFamily="2" charset="2"/>
            </a:endParaRPr>
          </a:p>
          <a:p>
            <a:pPr marL="0" indent="0">
              <a:buNone/>
            </a:pPr>
            <a:r>
              <a:rPr lang="en-US" sz="2000" b="0" dirty="0">
                <a:sym typeface="Wingdings" panose="05000000000000000000" pitchFamily="2" charset="2"/>
              </a:rPr>
              <a:t>&gt;Posting must follow the </a:t>
            </a:r>
            <a:r>
              <a:rPr lang="en-US" sz="2000" b="0" dirty="0">
                <a:sym typeface="Wingdings" panose="05000000000000000000" pitchFamily="2" charset="2"/>
                <a:hlinkClick r:id="rId3"/>
              </a:rPr>
              <a:t>Job Posting Components </a:t>
            </a:r>
            <a:endParaRPr lang="en-US" sz="2000" b="0" dirty="0">
              <a:sym typeface="Wingdings" panose="05000000000000000000" pitchFamily="2" charset="2"/>
            </a:endParaRPr>
          </a:p>
          <a:p>
            <a:pPr lvl="1"/>
            <a:r>
              <a:rPr lang="en-US" sz="1600" b="0" dirty="0">
                <a:sym typeface="Wingdings" panose="05000000000000000000" pitchFamily="2" charset="2"/>
              </a:rPr>
              <a:t>“About this Opportunity” “Working Conditions” </a:t>
            </a:r>
            <a:r>
              <a:rPr lang="en-US" sz="1600" b="0" dirty="0" err="1">
                <a:sym typeface="Wingdings" panose="05000000000000000000" pitchFamily="2" charset="2"/>
              </a:rPr>
              <a:t>etc</a:t>
            </a:r>
            <a:endParaRPr lang="en-US" sz="1600" b="0" dirty="0">
              <a:sym typeface="Wingdings" panose="05000000000000000000" pitchFamily="2" charset="2"/>
            </a:endParaRPr>
          </a:p>
          <a:p>
            <a:pPr lvl="1"/>
            <a:r>
              <a:rPr lang="en-US" sz="1600" b="0" dirty="0">
                <a:sym typeface="Wingdings" panose="05000000000000000000" pitchFamily="2" charset="2"/>
              </a:rPr>
              <a:t>This is now included in the new hiring request form</a:t>
            </a:r>
          </a:p>
        </p:txBody>
      </p:sp>
      <p:sp>
        <p:nvSpPr>
          <p:cNvPr id="2" name="Title 1"/>
          <p:cNvSpPr>
            <a:spLocks noGrp="1"/>
          </p:cNvSpPr>
          <p:nvPr>
            <p:ph type="title"/>
          </p:nvPr>
        </p:nvSpPr>
        <p:spPr>
          <a:xfrm>
            <a:off x="460375" y="369734"/>
            <a:ext cx="8184662" cy="518086"/>
          </a:xfrm>
        </p:spPr>
        <p:txBody>
          <a:bodyPr/>
          <a:lstStyle/>
          <a:p>
            <a:pPr algn="ctr"/>
            <a:r>
              <a:rPr lang="en-US" dirty="0"/>
              <a:t>Approval Process: Position Requisition</a:t>
            </a:r>
          </a:p>
        </p:txBody>
      </p:sp>
      <p:sp>
        <p:nvSpPr>
          <p:cNvPr id="3" name="Slide Number Placeholder 2">
            <a:extLst>
              <a:ext uri="{FF2B5EF4-FFF2-40B4-BE49-F238E27FC236}">
                <a16:creationId xmlns:a16="http://schemas.microsoft.com/office/drawing/2014/main" id="{745496F8-A630-39DF-7DE2-5D4AC6198BE5}"/>
              </a:ext>
            </a:extLst>
          </p:cNvPr>
          <p:cNvSpPr>
            <a:spLocks noGrp="1"/>
          </p:cNvSpPr>
          <p:nvPr>
            <p:ph type="sldNum" sz="quarter" idx="12"/>
          </p:nvPr>
        </p:nvSpPr>
        <p:spPr/>
        <p:txBody>
          <a:bodyPr/>
          <a:lstStyle/>
          <a:p>
            <a:fld id="{728FC9AB-BEF9-454A-8A64-4C7AB9906997}" type="slidenum">
              <a:rPr lang="en-US" smtClean="0"/>
              <a:t>17</a:t>
            </a:fld>
            <a:endParaRPr lang="en-US"/>
          </a:p>
        </p:txBody>
      </p:sp>
    </p:spTree>
    <p:extLst>
      <p:ext uri="{BB962C8B-B14F-4D97-AF65-F5344CB8AC3E}">
        <p14:creationId xmlns:p14="http://schemas.microsoft.com/office/powerpoint/2010/main" val="407180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21250-B85F-4897-E7E6-7EA450090320}"/>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4FEB0FB9-2F95-8E95-4432-191138C7FCB9}"/>
              </a:ext>
            </a:extLst>
          </p:cNvPr>
          <p:cNvSpPr>
            <a:spLocks noGrp="1"/>
          </p:cNvSpPr>
          <p:nvPr>
            <p:ph type="body" sz="quarter" idx="11"/>
          </p:nvPr>
        </p:nvSpPr>
        <p:spPr>
          <a:xfrm>
            <a:off x="460374" y="1158949"/>
            <a:ext cx="8343383" cy="3705446"/>
          </a:xfrm>
        </p:spPr>
        <p:txBody>
          <a:bodyPr/>
          <a:lstStyle/>
          <a:p>
            <a:r>
              <a:rPr lang="en-US" sz="2000" b="0" dirty="0">
                <a:sym typeface="Wingdings" panose="05000000000000000000" pitchFamily="2" charset="2"/>
              </a:rPr>
              <a:t>Once Requisition is approved, the Recruiter generates a posting preview</a:t>
            </a:r>
          </a:p>
          <a:p>
            <a:pPr lvl="1"/>
            <a:r>
              <a:rPr lang="en-US" sz="1600" b="0" dirty="0">
                <a:sym typeface="Wingdings" panose="05000000000000000000" pitchFamily="2" charset="2"/>
              </a:rPr>
              <a:t>It is sent to the hiring manager for review. Once reviewed, it is posted to Workday and can be widely shared.</a:t>
            </a:r>
          </a:p>
          <a:p>
            <a:pPr marL="0" indent="0">
              <a:buNone/>
            </a:pPr>
            <a:endParaRPr lang="en-US" sz="2000" b="0" dirty="0"/>
          </a:p>
        </p:txBody>
      </p:sp>
      <p:sp>
        <p:nvSpPr>
          <p:cNvPr id="2" name="Title 1">
            <a:extLst>
              <a:ext uri="{FF2B5EF4-FFF2-40B4-BE49-F238E27FC236}">
                <a16:creationId xmlns:a16="http://schemas.microsoft.com/office/drawing/2014/main" id="{8BBC9954-3E77-1158-B5F3-FD3DE6495862}"/>
              </a:ext>
            </a:extLst>
          </p:cNvPr>
          <p:cNvSpPr>
            <a:spLocks noGrp="1"/>
          </p:cNvSpPr>
          <p:nvPr>
            <p:ph type="title"/>
          </p:nvPr>
        </p:nvSpPr>
        <p:spPr>
          <a:xfrm>
            <a:off x="460375" y="369734"/>
            <a:ext cx="8184662" cy="518086"/>
          </a:xfrm>
        </p:spPr>
        <p:txBody>
          <a:bodyPr/>
          <a:lstStyle/>
          <a:p>
            <a:pPr algn="ctr"/>
            <a:r>
              <a:rPr lang="en-US" dirty="0"/>
              <a:t>Approval Process: Position Requisition</a:t>
            </a:r>
          </a:p>
        </p:txBody>
      </p:sp>
      <p:sp>
        <p:nvSpPr>
          <p:cNvPr id="3" name="Slide Number Placeholder 2">
            <a:extLst>
              <a:ext uri="{FF2B5EF4-FFF2-40B4-BE49-F238E27FC236}">
                <a16:creationId xmlns:a16="http://schemas.microsoft.com/office/drawing/2014/main" id="{5457F464-EEEC-2487-10A1-B2BCC014942C}"/>
              </a:ext>
            </a:extLst>
          </p:cNvPr>
          <p:cNvSpPr>
            <a:spLocks noGrp="1"/>
          </p:cNvSpPr>
          <p:nvPr>
            <p:ph type="sldNum" sz="quarter" idx="12"/>
          </p:nvPr>
        </p:nvSpPr>
        <p:spPr/>
        <p:txBody>
          <a:bodyPr/>
          <a:lstStyle/>
          <a:p>
            <a:fld id="{728FC9AB-BEF9-454A-8A64-4C7AB9906997}" type="slidenum">
              <a:rPr lang="en-US" smtClean="0"/>
              <a:t>18</a:t>
            </a:fld>
            <a:endParaRPr lang="en-US"/>
          </a:p>
        </p:txBody>
      </p:sp>
    </p:spTree>
    <p:extLst>
      <p:ext uri="{BB962C8B-B14F-4D97-AF65-F5344CB8AC3E}">
        <p14:creationId xmlns:p14="http://schemas.microsoft.com/office/powerpoint/2010/main" val="2496255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60374" y="1158949"/>
            <a:ext cx="8343383" cy="3705446"/>
          </a:xfrm>
        </p:spPr>
        <p:txBody>
          <a:bodyPr/>
          <a:lstStyle/>
          <a:p>
            <a:r>
              <a:rPr lang="en-US" sz="2000" b="0" dirty="0">
                <a:solidFill>
                  <a:schemeClr val="accent3"/>
                </a:solidFill>
                <a:sym typeface="Wingdings" panose="05000000000000000000" pitchFamily="2" charset="2"/>
              </a:rPr>
              <a:t>Workday posts the position to various sites; including Glassdoor, Indeed </a:t>
            </a:r>
          </a:p>
          <a:p>
            <a:r>
              <a:rPr lang="en-US" sz="2000" b="0" dirty="0">
                <a:solidFill>
                  <a:schemeClr val="accent3"/>
                </a:solidFill>
                <a:sym typeface="Wingdings" panose="05000000000000000000" pitchFamily="2" charset="2"/>
              </a:rPr>
              <a:t>The hiring manager can share the posting with their network.</a:t>
            </a:r>
          </a:p>
          <a:p>
            <a:r>
              <a:rPr lang="en-US" sz="2000" b="0" dirty="0">
                <a:solidFill>
                  <a:schemeClr val="accent3"/>
                </a:solidFill>
                <a:sym typeface="Wingdings" panose="05000000000000000000" pitchFamily="2" charset="2"/>
              </a:rPr>
              <a:t>CICOES can cover the cost of a posting to the Society for Advancement of Chicanos/Hispanics &amp; Native Americans in Science (SACNAS).</a:t>
            </a:r>
          </a:p>
          <a:p>
            <a:r>
              <a:rPr lang="en-US" sz="2000" b="0" dirty="0">
                <a:solidFill>
                  <a:schemeClr val="accent3"/>
                </a:solidFill>
                <a:sym typeface="Wingdings" panose="05000000000000000000" pitchFamily="2" charset="2"/>
              </a:rPr>
              <a:t>Competitive positions can be posted to the CICOES LinkedIn page and to UW Affinity Group Listservs.</a:t>
            </a:r>
          </a:p>
          <a:p>
            <a:endParaRPr lang="en-US" sz="1600" b="0" dirty="0">
              <a:solidFill>
                <a:schemeClr val="accent3"/>
              </a:solidFill>
              <a:sym typeface="Wingdings" panose="05000000000000000000" pitchFamily="2" charset="2"/>
            </a:endParaRPr>
          </a:p>
          <a:p>
            <a:pPr marL="0" indent="0">
              <a:buNone/>
            </a:pPr>
            <a:endParaRPr lang="en-US" sz="2000" b="0" dirty="0"/>
          </a:p>
        </p:txBody>
      </p:sp>
      <p:sp>
        <p:nvSpPr>
          <p:cNvPr id="2" name="Title 1"/>
          <p:cNvSpPr>
            <a:spLocks noGrp="1"/>
          </p:cNvSpPr>
          <p:nvPr>
            <p:ph type="title"/>
          </p:nvPr>
        </p:nvSpPr>
        <p:spPr>
          <a:xfrm>
            <a:off x="460375" y="369734"/>
            <a:ext cx="8184662" cy="518086"/>
          </a:xfrm>
        </p:spPr>
        <p:txBody>
          <a:bodyPr/>
          <a:lstStyle/>
          <a:p>
            <a:pPr algn="ctr"/>
            <a:r>
              <a:rPr lang="en-US" dirty="0"/>
              <a:t>Advertising</a:t>
            </a:r>
          </a:p>
        </p:txBody>
      </p:sp>
      <p:sp>
        <p:nvSpPr>
          <p:cNvPr id="3" name="Slide Number Placeholder 2">
            <a:extLst>
              <a:ext uri="{FF2B5EF4-FFF2-40B4-BE49-F238E27FC236}">
                <a16:creationId xmlns:a16="http://schemas.microsoft.com/office/drawing/2014/main" id="{44426C17-B230-E06F-88FC-6236C3E3D210}"/>
              </a:ext>
            </a:extLst>
          </p:cNvPr>
          <p:cNvSpPr>
            <a:spLocks noGrp="1"/>
          </p:cNvSpPr>
          <p:nvPr>
            <p:ph type="sldNum" sz="quarter" idx="12"/>
          </p:nvPr>
        </p:nvSpPr>
        <p:spPr/>
        <p:txBody>
          <a:bodyPr/>
          <a:lstStyle/>
          <a:p>
            <a:fld id="{728FC9AB-BEF9-454A-8A64-4C7AB9906997}" type="slidenum">
              <a:rPr lang="en-US" smtClean="0"/>
              <a:t>19</a:t>
            </a:fld>
            <a:endParaRPr lang="en-US"/>
          </a:p>
        </p:txBody>
      </p:sp>
    </p:spTree>
    <p:extLst>
      <p:ext uri="{BB962C8B-B14F-4D97-AF65-F5344CB8AC3E}">
        <p14:creationId xmlns:p14="http://schemas.microsoft.com/office/powerpoint/2010/main" val="423983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sz="2000" dirty="0"/>
              <a:t>Introductions</a:t>
            </a:r>
          </a:p>
          <a:p>
            <a:r>
              <a:rPr lang="en-US" sz="2000" dirty="0"/>
              <a:t>Agenda overview</a:t>
            </a:r>
          </a:p>
        </p:txBody>
      </p:sp>
      <p:sp>
        <p:nvSpPr>
          <p:cNvPr id="4" name="Title 3"/>
          <p:cNvSpPr>
            <a:spLocks noGrp="1"/>
          </p:cNvSpPr>
          <p:nvPr>
            <p:ph type="title"/>
          </p:nvPr>
        </p:nvSpPr>
        <p:spPr>
          <a:xfrm>
            <a:off x="447923" y="371510"/>
            <a:ext cx="8197114" cy="993775"/>
          </a:xfrm>
          <a:prstGeom prst="rect">
            <a:avLst/>
          </a:prstGeom>
        </p:spPr>
        <p:txBody>
          <a:bodyPr/>
          <a:lstStyle/>
          <a:p>
            <a:r>
              <a:rPr lang="en-US" dirty="0"/>
              <a:t>Welcome</a:t>
            </a:r>
          </a:p>
        </p:txBody>
      </p:sp>
      <p:sp>
        <p:nvSpPr>
          <p:cNvPr id="2" name="Slide Number Placeholder 1">
            <a:extLst>
              <a:ext uri="{FF2B5EF4-FFF2-40B4-BE49-F238E27FC236}">
                <a16:creationId xmlns:a16="http://schemas.microsoft.com/office/drawing/2014/main" id="{B28A3C31-7B26-DF31-9178-3F8E563C1AED}"/>
              </a:ext>
            </a:extLst>
          </p:cNvPr>
          <p:cNvSpPr>
            <a:spLocks noGrp="1"/>
          </p:cNvSpPr>
          <p:nvPr>
            <p:ph type="sldNum" sz="quarter" idx="13"/>
          </p:nvPr>
        </p:nvSpPr>
        <p:spPr/>
        <p:txBody>
          <a:bodyPr/>
          <a:lstStyle/>
          <a:p>
            <a:fld id="{728FC9AB-BEF9-454A-8A64-4C7AB9906997}" type="slidenum">
              <a:rPr lang="en-US" smtClean="0"/>
              <a:t>2</a:t>
            </a:fld>
            <a:endParaRPr lang="en-US"/>
          </a:p>
        </p:txBody>
      </p:sp>
    </p:spTree>
    <p:extLst>
      <p:ext uri="{BB962C8B-B14F-4D97-AF65-F5344CB8AC3E}">
        <p14:creationId xmlns:p14="http://schemas.microsoft.com/office/powerpoint/2010/main" val="398981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FAAC7-8C91-66CD-2AC2-63D51595F22D}"/>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6143215C-E4D2-536A-B9D8-070030C798D0}"/>
              </a:ext>
            </a:extLst>
          </p:cNvPr>
          <p:cNvSpPr>
            <a:spLocks noGrp="1"/>
          </p:cNvSpPr>
          <p:nvPr>
            <p:ph type="body" sz="quarter" idx="11"/>
          </p:nvPr>
        </p:nvSpPr>
        <p:spPr>
          <a:xfrm>
            <a:off x="460374" y="1158949"/>
            <a:ext cx="8343383" cy="3705446"/>
          </a:xfrm>
        </p:spPr>
        <p:txBody>
          <a:bodyPr/>
          <a:lstStyle/>
          <a:p>
            <a:r>
              <a:rPr lang="en-US" sz="1600" b="0" dirty="0">
                <a:solidFill>
                  <a:schemeClr val="accent3"/>
                </a:solidFill>
                <a:sym typeface="Wingdings" panose="05000000000000000000" pitchFamily="2" charset="2"/>
              </a:rPr>
              <a:t>From a best practice standpoint, we encourage candidates to plan ahead and submit their applications before the final day whenever possible, as this helps avoid any last-minute issues.</a:t>
            </a:r>
          </a:p>
          <a:p>
            <a:endParaRPr lang="en-US" sz="1600" b="0" dirty="0">
              <a:solidFill>
                <a:schemeClr val="accent3"/>
              </a:solidFill>
              <a:sym typeface="Wingdings" panose="05000000000000000000" pitchFamily="2" charset="2"/>
            </a:endParaRPr>
          </a:p>
          <a:p>
            <a:r>
              <a:rPr lang="en-US" sz="1600" b="0" dirty="0">
                <a:solidFill>
                  <a:schemeClr val="accent3"/>
                </a:solidFill>
                <a:sym typeface="Wingdings" panose="05000000000000000000" pitchFamily="2" charset="2"/>
              </a:rPr>
              <a:t>Job listings do include a built-in countdown feature. Initially, this is displayed in days and then transitions to hours as the closing time approaches. This provides applicants with a clear view of how much time remains to apply. </a:t>
            </a:r>
          </a:p>
          <a:p>
            <a:pPr marL="0" indent="0">
              <a:buNone/>
            </a:pPr>
            <a:endParaRPr lang="en-US" sz="1600" b="0" dirty="0">
              <a:solidFill>
                <a:schemeClr val="accent3"/>
              </a:solidFill>
              <a:sym typeface="Wingdings" panose="05000000000000000000" pitchFamily="2" charset="2"/>
            </a:endParaRPr>
          </a:p>
          <a:p>
            <a:endParaRPr lang="en-US" sz="2000" b="0" dirty="0"/>
          </a:p>
          <a:p>
            <a:endParaRPr lang="en-US" sz="2000" b="0" dirty="0"/>
          </a:p>
        </p:txBody>
      </p:sp>
      <p:sp>
        <p:nvSpPr>
          <p:cNvPr id="2" name="Title 1">
            <a:extLst>
              <a:ext uri="{FF2B5EF4-FFF2-40B4-BE49-F238E27FC236}">
                <a16:creationId xmlns:a16="http://schemas.microsoft.com/office/drawing/2014/main" id="{916B3C4B-A8A3-89A2-000E-1B61ED9A60D2}"/>
              </a:ext>
            </a:extLst>
          </p:cNvPr>
          <p:cNvSpPr>
            <a:spLocks noGrp="1"/>
          </p:cNvSpPr>
          <p:nvPr>
            <p:ph type="title"/>
          </p:nvPr>
        </p:nvSpPr>
        <p:spPr>
          <a:xfrm>
            <a:off x="460375" y="369734"/>
            <a:ext cx="8184662" cy="518086"/>
          </a:xfrm>
        </p:spPr>
        <p:txBody>
          <a:bodyPr/>
          <a:lstStyle/>
          <a:p>
            <a:pPr algn="ctr"/>
            <a:r>
              <a:rPr lang="en-US" dirty="0"/>
              <a:t>Applying to Requisitions</a:t>
            </a:r>
          </a:p>
        </p:txBody>
      </p:sp>
      <p:sp>
        <p:nvSpPr>
          <p:cNvPr id="3" name="Slide Number Placeholder 2">
            <a:extLst>
              <a:ext uri="{FF2B5EF4-FFF2-40B4-BE49-F238E27FC236}">
                <a16:creationId xmlns:a16="http://schemas.microsoft.com/office/drawing/2014/main" id="{A2430933-A419-952A-F3FA-04CA3094FFEE}"/>
              </a:ext>
            </a:extLst>
          </p:cNvPr>
          <p:cNvSpPr>
            <a:spLocks noGrp="1"/>
          </p:cNvSpPr>
          <p:nvPr>
            <p:ph type="sldNum" sz="quarter" idx="12"/>
          </p:nvPr>
        </p:nvSpPr>
        <p:spPr/>
        <p:txBody>
          <a:bodyPr/>
          <a:lstStyle/>
          <a:p>
            <a:fld id="{728FC9AB-BEF9-454A-8A64-4C7AB9906997}" type="slidenum">
              <a:rPr lang="en-US" smtClean="0"/>
              <a:t>20</a:t>
            </a:fld>
            <a:endParaRPr lang="en-US"/>
          </a:p>
        </p:txBody>
      </p:sp>
      <p:pic>
        <p:nvPicPr>
          <p:cNvPr id="7" name="Picture 6">
            <a:extLst>
              <a:ext uri="{FF2B5EF4-FFF2-40B4-BE49-F238E27FC236}">
                <a16:creationId xmlns:a16="http://schemas.microsoft.com/office/drawing/2014/main" id="{EB60977B-4D55-AA9C-986F-44BE20977498}"/>
              </a:ext>
            </a:extLst>
          </p:cNvPr>
          <p:cNvPicPr>
            <a:picLocks noChangeAspect="1"/>
          </p:cNvPicPr>
          <p:nvPr/>
        </p:nvPicPr>
        <p:blipFill>
          <a:blip r:embed="rId3"/>
          <a:stretch>
            <a:fillRect/>
          </a:stretch>
        </p:blipFill>
        <p:spPr>
          <a:xfrm>
            <a:off x="2400056" y="3269295"/>
            <a:ext cx="4305300" cy="400050"/>
          </a:xfrm>
          <a:prstGeom prst="rect">
            <a:avLst/>
          </a:prstGeom>
        </p:spPr>
      </p:pic>
      <p:pic>
        <p:nvPicPr>
          <p:cNvPr id="9" name="Picture 8">
            <a:extLst>
              <a:ext uri="{FF2B5EF4-FFF2-40B4-BE49-F238E27FC236}">
                <a16:creationId xmlns:a16="http://schemas.microsoft.com/office/drawing/2014/main" id="{432E598E-6870-B16E-8089-A6E9D6788C82}"/>
              </a:ext>
            </a:extLst>
          </p:cNvPr>
          <p:cNvPicPr>
            <a:picLocks noChangeAspect="1"/>
          </p:cNvPicPr>
          <p:nvPr/>
        </p:nvPicPr>
        <p:blipFill>
          <a:blip r:embed="rId4"/>
          <a:stretch>
            <a:fillRect/>
          </a:stretch>
        </p:blipFill>
        <p:spPr>
          <a:xfrm>
            <a:off x="2343150" y="3880443"/>
            <a:ext cx="4743450" cy="333375"/>
          </a:xfrm>
          <a:prstGeom prst="rect">
            <a:avLst/>
          </a:prstGeom>
        </p:spPr>
      </p:pic>
    </p:spTree>
    <p:extLst>
      <p:ext uri="{BB962C8B-B14F-4D97-AF65-F5344CB8AC3E}">
        <p14:creationId xmlns:p14="http://schemas.microsoft.com/office/powerpoint/2010/main" val="2967002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BFC5A-885F-B261-2A98-98785766CF8C}"/>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C14DC33B-6CC8-0187-077E-FBC1D3B8A441}"/>
              </a:ext>
            </a:extLst>
          </p:cNvPr>
          <p:cNvSpPr>
            <a:spLocks noGrp="1"/>
          </p:cNvSpPr>
          <p:nvPr>
            <p:ph type="body" sz="quarter" idx="11"/>
          </p:nvPr>
        </p:nvSpPr>
        <p:spPr>
          <a:xfrm>
            <a:off x="460374" y="1158949"/>
            <a:ext cx="8343383" cy="3705446"/>
          </a:xfrm>
        </p:spPr>
        <p:txBody>
          <a:bodyPr/>
          <a:lstStyle/>
          <a:p>
            <a:pPr marL="0" indent="0">
              <a:buNone/>
            </a:pPr>
            <a:endParaRPr lang="en-US" sz="1600" b="0" dirty="0">
              <a:solidFill>
                <a:schemeClr val="accent3"/>
              </a:solidFill>
              <a:sym typeface="Wingdings" panose="05000000000000000000" pitchFamily="2" charset="2"/>
            </a:endParaRPr>
          </a:p>
          <a:p>
            <a:r>
              <a:rPr lang="en-US" sz="1600" b="0" dirty="0">
                <a:solidFill>
                  <a:schemeClr val="accent3"/>
                </a:solidFill>
                <a:sym typeface="Wingdings" panose="05000000000000000000" pitchFamily="2" charset="2"/>
              </a:rPr>
              <a:t>Regarding timing, the Workday system is configured to close postings at approximately 12:01 a.m. on the listed closing date. For example, a posting open from 5/18 through 5/26 will close just after midnight at the start of 5/26. I completely understand how this can feel confusing, especially since the previous UW Hires system allowed postings to remain open through the end of the listed day. Unfortunately, this timing is system-driven, and we don’t have the ability to adjust it.</a:t>
            </a:r>
          </a:p>
          <a:p>
            <a:pPr marL="0" indent="0">
              <a:buNone/>
            </a:pPr>
            <a:endParaRPr lang="en-US" sz="2000" b="0" dirty="0"/>
          </a:p>
        </p:txBody>
      </p:sp>
      <p:sp>
        <p:nvSpPr>
          <p:cNvPr id="2" name="Title 1">
            <a:extLst>
              <a:ext uri="{FF2B5EF4-FFF2-40B4-BE49-F238E27FC236}">
                <a16:creationId xmlns:a16="http://schemas.microsoft.com/office/drawing/2014/main" id="{7F33ECB4-ED11-FD67-7B4B-DA589D5BA6BD}"/>
              </a:ext>
            </a:extLst>
          </p:cNvPr>
          <p:cNvSpPr>
            <a:spLocks noGrp="1"/>
          </p:cNvSpPr>
          <p:nvPr>
            <p:ph type="title"/>
          </p:nvPr>
        </p:nvSpPr>
        <p:spPr>
          <a:xfrm>
            <a:off x="460375" y="369734"/>
            <a:ext cx="8184662" cy="518086"/>
          </a:xfrm>
        </p:spPr>
        <p:txBody>
          <a:bodyPr/>
          <a:lstStyle/>
          <a:p>
            <a:pPr algn="ctr"/>
            <a:r>
              <a:rPr lang="en-US" dirty="0"/>
              <a:t>Applying to Requisitions</a:t>
            </a:r>
          </a:p>
        </p:txBody>
      </p:sp>
      <p:sp>
        <p:nvSpPr>
          <p:cNvPr id="3" name="Slide Number Placeholder 2">
            <a:extLst>
              <a:ext uri="{FF2B5EF4-FFF2-40B4-BE49-F238E27FC236}">
                <a16:creationId xmlns:a16="http://schemas.microsoft.com/office/drawing/2014/main" id="{D814187C-4F9F-5775-ABF7-BD230C461AC0}"/>
              </a:ext>
            </a:extLst>
          </p:cNvPr>
          <p:cNvSpPr>
            <a:spLocks noGrp="1"/>
          </p:cNvSpPr>
          <p:nvPr>
            <p:ph type="sldNum" sz="quarter" idx="12"/>
          </p:nvPr>
        </p:nvSpPr>
        <p:spPr/>
        <p:txBody>
          <a:bodyPr/>
          <a:lstStyle/>
          <a:p>
            <a:fld id="{728FC9AB-BEF9-454A-8A64-4C7AB9906997}" type="slidenum">
              <a:rPr lang="en-US" smtClean="0"/>
              <a:t>21</a:t>
            </a:fld>
            <a:endParaRPr lang="en-US"/>
          </a:p>
        </p:txBody>
      </p:sp>
    </p:spTree>
    <p:extLst>
      <p:ext uri="{BB962C8B-B14F-4D97-AF65-F5344CB8AC3E}">
        <p14:creationId xmlns:p14="http://schemas.microsoft.com/office/powerpoint/2010/main" val="2022209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F3D31-1289-C62C-8B02-930520241974}"/>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57CDC8A-27B2-29C4-E22E-4E930AB6F0AA}"/>
              </a:ext>
            </a:extLst>
          </p:cNvPr>
          <p:cNvSpPr>
            <a:spLocks noGrp="1"/>
          </p:cNvSpPr>
          <p:nvPr>
            <p:ph type="body" sz="quarter" idx="11"/>
          </p:nvPr>
        </p:nvSpPr>
        <p:spPr>
          <a:xfrm>
            <a:off x="460374" y="1158949"/>
            <a:ext cx="8343383" cy="3705446"/>
          </a:xfrm>
        </p:spPr>
        <p:txBody>
          <a:bodyPr/>
          <a:lstStyle/>
          <a:p>
            <a:pPr marL="0" indent="0">
              <a:buNone/>
            </a:pPr>
            <a:endParaRPr lang="en-US" sz="1600" b="0" dirty="0">
              <a:solidFill>
                <a:schemeClr val="accent3"/>
              </a:solidFill>
              <a:sym typeface="Wingdings" panose="05000000000000000000" pitchFamily="2" charset="2"/>
            </a:endParaRPr>
          </a:p>
          <a:p>
            <a:r>
              <a:rPr lang="en-US" sz="1600" b="0" dirty="0">
                <a:solidFill>
                  <a:schemeClr val="accent3"/>
                </a:solidFill>
                <a:sym typeface="Wingdings" panose="05000000000000000000" pitchFamily="2" charset="2"/>
              </a:rPr>
              <a:t>On the hiring request form you can select if you want only current UW employees to apply to the position. </a:t>
            </a:r>
          </a:p>
          <a:p>
            <a:r>
              <a:rPr lang="en-US" sz="1600" b="0" dirty="0">
                <a:solidFill>
                  <a:schemeClr val="accent3"/>
                </a:solidFill>
                <a:sym typeface="Wingdings" panose="05000000000000000000" pitchFamily="2" charset="2"/>
              </a:rPr>
              <a:t>Internal and external candidates have different links to apply to a job requisition</a:t>
            </a:r>
          </a:p>
          <a:p>
            <a:r>
              <a:rPr lang="en-US" sz="1600" b="0" dirty="0">
                <a:solidFill>
                  <a:schemeClr val="accent3"/>
                </a:solidFill>
                <a:sym typeface="Wingdings" panose="05000000000000000000" pitchFamily="2" charset="2"/>
              </a:rPr>
              <a:t>The Internal is a Workday internal link that employees can only access and need to apply to by being logged into their employee workday account.</a:t>
            </a:r>
          </a:p>
          <a:p>
            <a:r>
              <a:rPr lang="en-US" sz="1600" b="0" dirty="0">
                <a:solidFill>
                  <a:schemeClr val="accent3"/>
                </a:solidFill>
                <a:sym typeface="Wingdings" panose="05000000000000000000" pitchFamily="2" charset="2"/>
              </a:rPr>
              <a:t>The link for external candidates can be found in the Workbench </a:t>
            </a:r>
          </a:p>
          <a:p>
            <a:endParaRPr lang="en-US" sz="1600" b="0" dirty="0">
              <a:solidFill>
                <a:schemeClr val="accent3"/>
              </a:solidFill>
              <a:sym typeface="Wingdings" panose="05000000000000000000" pitchFamily="2" charset="2"/>
            </a:endParaRPr>
          </a:p>
          <a:p>
            <a:endParaRPr lang="en-US" sz="1600" b="0" dirty="0">
              <a:solidFill>
                <a:schemeClr val="accent3"/>
              </a:solidFill>
              <a:sym typeface="Wingdings" panose="05000000000000000000" pitchFamily="2" charset="2"/>
            </a:endParaRPr>
          </a:p>
          <a:p>
            <a:pPr marL="0" indent="0">
              <a:buNone/>
            </a:pPr>
            <a:endParaRPr lang="en-US" sz="2000" b="0" dirty="0"/>
          </a:p>
        </p:txBody>
      </p:sp>
      <p:sp>
        <p:nvSpPr>
          <p:cNvPr id="2" name="Title 1">
            <a:extLst>
              <a:ext uri="{FF2B5EF4-FFF2-40B4-BE49-F238E27FC236}">
                <a16:creationId xmlns:a16="http://schemas.microsoft.com/office/drawing/2014/main" id="{811CFB33-252A-D476-BB52-F91492B7AB5D}"/>
              </a:ext>
            </a:extLst>
          </p:cNvPr>
          <p:cNvSpPr>
            <a:spLocks noGrp="1"/>
          </p:cNvSpPr>
          <p:nvPr>
            <p:ph type="title"/>
          </p:nvPr>
        </p:nvSpPr>
        <p:spPr>
          <a:xfrm>
            <a:off x="460375" y="369734"/>
            <a:ext cx="8184662" cy="518086"/>
          </a:xfrm>
        </p:spPr>
        <p:txBody>
          <a:bodyPr/>
          <a:lstStyle/>
          <a:p>
            <a:pPr algn="ctr"/>
            <a:r>
              <a:rPr lang="en-US" dirty="0"/>
              <a:t>Internal vs. External Applicants</a:t>
            </a:r>
          </a:p>
        </p:txBody>
      </p:sp>
      <p:sp>
        <p:nvSpPr>
          <p:cNvPr id="3" name="Slide Number Placeholder 2">
            <a:extLst>
              <a:ext uri="{FF2B5EF4-FFF2-40B4-BE49-F238E27FC236}">
                <a16:creationId xmlns:a16="http://schemas.microsoft.com/office/drawing/2014/main" id="{AD763074-D1A0-DE76-CF12-DA5D33293B05}"/>
              </a:ext>
            </a:extLst>
          </p:cNvPr>
          <p:cNvSpPr>
            <a:spLocks noGrp="1"/>
          </p:cNvSpPr>
          <p:nvPr>
            <p:ph type="sldNum" sz="quarter" idx="12"/>
          </p:nvPr>
        </p:nvSpPr>
        <p:spPr/>
        <p:txBody>
          <a:bodyPr/>
          <a:lstStyle/>
          <a:p>
            <a:fld id="{728FC9AB-BEF9-454A-8A64-4C7AB9906997}" type="slidenum">
              <a:rPr lang="en-US" smtClean="0"/>
              <a:t>22</a:t>
            </a:fld>
            <a:endParaRPr lang="en-US"/>
          </a:p>
        </p:txBody>
      </p:sp>
      <p:pic>
        <p:nvPicPr>
          <p:cNvPr id="4" name="Picture 3">
            <a:extLst>
              <a:ext uri="{FF2B5EF4-FFF2-40B4-BE49-F238E27FC236}">
                <a16:creationId xmlns:a16="http://schemas.microsoft.com/office/drawing/2014/main" id="{A7781BD5-2D84-74FA-29AC-CBB54C873CA8}"/>
              </a:ext>
            </a:extLst>
          </p:cNvPr>
          <p:cNvPicPr>
            <a:picLocks noChangeAspect="1"/>
          </p:cNvPicPr>
          <p:nvPr/>
        </p:nvPicPr>
        <p:blipFill>
          <a:blip r:embed="rId3"/>
          <a:stretch>
            <a:fillRect/>
          </a:stretch>
        </p:blipFill>
        <p:spPr>
          <a:xfrm>
            <a:off x="1807764" y="3128208"/>
            <a:ext cx="5278836" cy="1958016"/>
          </a:xfrm>
          <a:prstGeom prst="rect">
            <a:avLst/>
          </a:prstGeom>
        </p:spPr>
      </p:pic>
    </p:spTree>
    <p:extLst>
      <p:ext uri="{BB962C8B-B14F-4D97-AF65-F5344CB8AC3E}">
        <p14:creationId xmlns:p14="http://schemas.microsoft.com/office/powerpoint/2010/main" val="427931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196055" y="1158949"/>
            <a:ext cx="5183189" cy="3041576"/>
          </a:xfrm>
        </p:spPr>
        <p:txBody>
          <a:bodyPr/>
          <a:lstStyle/>
          <a:p>
            <a:r>
              <a:rPr lang="en-US" sz="2000" dirty="0">
                <a:sym typeface="Wingdings" panose="05000000000000000000" pitchFamily="2" charset="2"/>
                <a:hlinkClick r:id="rId3"/>
              </a:rPr>
              <a:t>Required Training: </a:t>
            </a:r>
            <a:endParaRPr lang="en-US" sz="2000" dirty="0">
              <a:sym typeface="Wingdings" panose="05000000000000000000" pitchFamily="2" charset="2"/>
            </a:endParaRPr>
          </a:p>
          <a:p>
            <a:pPr lvl="1"/>
            <a:r>
              <a:rPr lang="en-US" sz="1600" b="0" dirty="0">
                <a:sym typeface="Wingdings" panose="05000000000000000000" pitchFamily="2" charset="2"/>
              </a:rPr>
              <a:t>Implicit Bias</a:t>
            </a:r>
          </a:p>
          <a:p>
            <a:r>
              <a:rPr lang="en-US" sz="2000" dirty="0">
                <a:sym typeface="Wingdings" panose="05000000000000000000" pitchFamily="2" charset="2"/>
              </a:rPr>
              <a:t>UW Supervisor Training</a:t>
            </a:r>
          </a:p>
          <a:p>
            <a:pPr lvl="1"/>
            <a:r>
              <a:rPr lang="en-US" sz="1600" b="0" dirty="0">
                <a:sym typeface="Wingdings" panose="05000000000000000000" pitchFamily="2" charset="2"/>
              </a:rPr>
              <a:t>Professional Organizational Development Supervisor Training</a:t>
            </a:r>
          </a:p>
          <a:p>
            <a:pPr lvl="1"/>
            <a:r>
              <a:rPr lang="en-US" sz="1600" b="0" dirty="0">
                <a:sym typeface="Wingdings" panose="05000000000000000000" pitchFamily="2" charset="2"/>
                <a:hlinkClick r:id="rId4"/>
              </a:rPr>
              <a:t>Time and Absence Approver</a:t>
            </a:r>
            <a:r>
              <a:rPr lang="en-US" sz="1600" b="0" dirty="0">
                <a:sym typeface="Wingdings" panose="05000000000000000000" pitchFamily="2" charset="2"/>
              </a:rPr>
              <a:t> (see screengrab)</a:t>
            </a:r>
            <a:endParaRPr lang="en-US" sz="1400" b="0" dirty="0">
              <a:sym typeface="Wingdings" panose="05000000000000000000" pitchFamily="2" charset="2"/>
            </a:endParaRPr>
          </a:p>
          <a:p>
            <a:pPr lvl="1"/>
            <a:r>
              <a:rPr lang="en-US" sz="1600" b="0" dirty="0">
                <a:sym typeface="Wingdings" panose="05000000000000000000" pitchFamily="2" charset="2"/>
                <a:hlinkClick r:id="rId5"/>
              </a:rPr>
              <a:t>CICOES Supervisor Responsibilities </a:t>
            </a:r>
            <a:endParaRPr lang="en-US" sz="1600" b="0" dirty="0">
              <a:sym typeface="Wingdings" panose="05000000000000000000" pitchFamily="2" charset="2"/>
            </a:endParaRPr>
          </a:p>
          <a:p>
            <a:pPr marL="0" indent="0">
              <a:buNone/>
            </a:pPr>
            <a:endParaRPr lang="en-US" sz="2000" b="0" dirty="0"/>
          </a:p>
        </p:txBody>
      </p:sp>
      <p:sp>
        <p:nvSpPr>
          <p:cNvPr id="2" name="Title 1"/>
          <p:cNvSpPr>
            <a:spLocks noGrp="1"/>
          </p:cNvSpPr>
          <p:nvPr>
            <p:ph type="title"/>
          </p:nvPr>
        </p:nvSpPr>
        <p:spPr>
          <a:xfrm>
            <a:off x="460375" y="369734"/>
            <a:ext cx="8184662" cy="518086"/>
          </a:xfrm>
        </p:spPr>
        <p:txBody>
          <a:bodyPr/>
          <a:lstStyle/>
          <a:p>
            <a:pPr algn="ctr"/>
            <a:r>
              <a:rPr lang="en-US" dirty="0"/>
              <a:t>Hiring Manager Training</a:t>
            </a:r>
          </a:p>
        </p:txBody>
      </p:sp>
      <p:pic>
        <p:nvPicPr>
          <p:cNvPr id="4" name="Picture 3">
            <a:extLst>
              <a:ext uri="{FF2B5EF4-FFF2-40B4-BE49-F238E27FC236}">
                <a16:creationId xmlns:a16="http://schemas.microsoft.com/office/drawing/2014/main" id="{A868866D-CD35-AA16-B837-7C723F153679}"/>
              </a:ext>
            </a:extLst>
          </p:cNvPr>
          <p:cNvPicPr>
            <a:picLocks noChangeAspect="1"/>
          </p:cNvPicPr>
          <p:nvPr/>
        </p:nvPicPr>
        <p:blipFill>
          <a:blip r:embed="rId6"/>
          <a:stretch>
            <a:fillRect/>
          </a:stretch>
        </p:blipFill>
        <p:spPr>
          <a:xfrm>
            <a:off x="5232798" y="1158949"/>
            <a:ext cx="3808830" cy="2911528"/>
          </a:xfrm>
          <a:prstGeom prst="rect">
            <a:avLst/>
          </a:prstGeom>
        </p:spPr>
      </p:pic>
      <p:sp>
        <p:nvSpPr>
          <p:cNvPr id="3" name="Slide Number Placeholder 2">
            <a:extLst>
              <a:ext uri="{FF2B5EF4-FFF2-40B4-BE49-F238E27FC236}">
                <a16:creationId xmlns:a16="http://schemas.microsoft.com/office/drawing/2014/main" id="{1B71FCA3-D578-A0D9-B07D-209B8F2AD60D}"/>
              </a:ext>
            </a:extLst>
          </p:cNvPr>
          <p:cNvSpPr>
            <a:spLocks noGrp="1"/>
          </p:cNvSpPr>
          <p:nvPr>
            <p:ph type="sldNum" sz="quarter" idx="12"/>
          </p:nvPr>
        </p:nvSpPr>
        <p:spPr/>
        <p:txBody>
          <a:bodyPr/>
          <a:lstStyle/>
          <a:p>
            <a:fld id="{728FC9AB-BEF9-454A-8A64-4C7AB9906997}" type="slidenum">
              <a:rPr lang="en-US" smtClean="0"/>
              <a:t>23</a:t>
            </a:fld>
            <a:endParaRPr lang="en-US"/>
          </a:p>
        </p:txBody>
      </p:sp>
    </p:spTree>
    <p:extLst>
      <p:ext uri="{BB962C8B-B14F-4D97-AF65-F5344CB8AC3E}">
        <p14:creationId xmlns:p14="http://schemas.microsoft.com/office/powerpoint/2010/main" val="78099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47923" y="991704"/>
            <a:ext cx="8197114" cy="3862059"/>
          </a:xfrm>
        </p:spPr>
        <p:txBody>
          <a:bodyPr/>
          <a:lstStyle/>
          <a:p>
            <a:r>
              <a:rPr lang="en-US" sz="2000" b="0" dirty="0"/>
              <a:t>Decide who will be on your </a:t>
            </a:r>
            <a:r>
              <a:rPr lang="en-US" sz="2000" dirty="0"/>
              <a:t>hiring committee</a:t>
            </a:r>
          </a:p>
          <a:p>
            <a:r>
              <a:rPr lang="en-US" sz="2000" b="0" dirty="0"/>
              <a:t>NOAA Federal employees are not allowed to be on hiring committees, all others can participate. </a:t>
            </a:r>
          </a:p>
          <a:p>
            <a:r>
              <a:rPr lang="en-US" sz="2000" b="0" dirty="0"/>
              <a:t>Hiring Committee must be at least 50% UW</a:t>
            </a:r>
          </a:p>
          <a:p>
            <a:pPr lvl="1"/>
            <a:r>
              <a:rPr lang="en-US" sz="1600" b="0" dirty="0"/>
              <a:t>There should be at least 2 people on the committee</a:t>
            </a:r>
          </a:p>
          <a:p>
            <a:r>
              <a:rPr lang="en-US" sz="2000" b="0" dirty="0"/>
              <a:t>Create the </a:t>
            </a:r>
            <a:r>
              <a:rPr lang="en-US" sz="2000" dirty="0">
                <a:hlinkClick r:id="rId3"/>
              </a:rPr>
              <a:t>rubric</a:t>
            </a:r>
            <a:r>
              <a:rPr lang="en-US" sz="2000" b="0" dirty="0"/>
              <a:t> you will use to score resumes (based on job qualifications)</a:t>
            </a:r>
          </a:p>
          <a:p>
            <a:r>
              <a:rPr lang="en-US" sz="2000" b="0" dirty="0"/>
              <a:t>Each committee member should individually score the resumes</a:t>
            </a:r>
          </a:p>
          <a:p>
            <a:pPr marL="0" indent="0">
              <a:buNone/>
            </a:pPr>
            <a:endParaRPr lang="en-US" sz="2000" b="0" dirty="0"/>
          </a:p>
          <a:p>
            <a:pPr marL="0" indent="0">
              <a:buNone/>
            </a:pPr>
            <a:endParaRPr lang="en-US" sz="2000" dirty="0"/>
          </a:p>
          <a:p>
            <a:endParaRPr lang="en-US" sz="2000" dirty="0"/>
          </a:p>
        </p:txBody>
      </p:sp>
      <p:sp>
        <p:nvSpPr>
          <p:cNvPr id="2" name="Title 1"/>
          <p:cNvSpPr>
            <a:spLocks noGrp="1"/>
          </p:cNvSpPr>
          <p:nvPr>
            <p:ph type="title"/>
          </p:nvPr>
        </p:nvSpPr>
        <p:spPr>
          <a:xfrm>
            <a:off x="447923" y="305804"/>
            <a:ext cx="8184662" cy="528852"/>
          </a:xfrm>
        </p:spPr>
        <p:txBody>
          <a:bodyPr/>
          <a:lstStyle/>
          <a:p>
            <a:pPr algn="ctr"/>
            <a:r>
              <a:rPr lang="en-US" dirty="0"/>
              <a:t>Hiring Committee</a:t>
            </a:r>
          </a:p>
        </p:txBody>
      </p:sp>
      <p:sp>
        <p:nvSpPr>
          <p:cNvPr id="3" name="Slide Number Placeholder 2">
            <a:extLst>
              <a:ext uri="{FF2B5EF4-FFF2-40B4-BE49-F238E27FC236}">
                <a16:creationId xmlns:a16="http://schemas.microsoft.com/office/drawing/2014/main" id="{BE38BB1F-4BAF-C64C-737E-C63473DB7034}"/>
              </a:ext>
            </a:extLst>
          </p:cNvPr>
          <p:cNvSpPr>
            <a:spLocks noGrp="1"/>
          </p:cNvSpPr>
          <p:nvPr>
            <p:ph type="sldNum" sz="quarter" idx="12"/>
          </p:nvPr>
        </p:nvSpPr>
        <p:spPr/>
        <p:txBody>
          <a:bodyPr/>
          <a:lstStyle/>
          <a:p>
            <a:fld id="{728FC9AB-BEF9-454A-8A64-4C7AB9906997}" type="slidenum">
              <a:rPr lang="en-US" smtClean="0"/>
              <a:t>24</a:t>
            </a:fld>
            <a:endParaRPr lang="en-US"/>
          </a:p>
        </p:txBody>
      </p:sp>
    </p:spTree>
    <p:extLst>
      <p:ext uri="{BB962C8B-B14F-4D97-AF65-F5344CB8AC3E}">
        <p14:creationId xmlns:p14="http://schemas.microsoft.com/office/powerpoint/2010/main" val="2267588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8949F-9E43-10D3-93EE-01500B1DBD73}"/>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A069F623-9ECE-8CE5-D8CD-7708D1B4D7FA}"/>
              </a:ext>
            </a:extLst>
          </p:cNvPr>
          <p:cNvSpPr>
            <a:spLocks noGrp="1"/>
          </p:cNvSpPr>
          <p:nvPr>
            <p:ph type="body" sz="quarter" idx="11"/>
          </p:nvPr>
        </p:nvSpPr>
        <p:spPr>
          <a:xfrm>
            <a:off x="447923" y="991704"/>
            <a:ext cx="8197114" cy="3862059"/>
          </a:xfrm>
        </p:spPr>
        <p:txBody>
          <a:bodyPr/>
          <a:lstStyle/>
          <a:p>
            <a:pPr marL="457200" rtl="0" fontAlgn="base">
              <a:buFont typeface="+mj-lt"/>
              <a:buAutoNum type="arabicPeriod"/>
            </a:pPr>
            <a:r>
              <a:rPr lang="en-US" sz="1200" b="0" i="0" u="none" strike="noStrike" dirty="0">
                <a:solidFill>
                  <a:schemeClr val="accent3"/>
                </a:solidFill>
                <a:effectLst/>
                <a:latin typeface="Arial" panose="020B0604020202020204" pitchFamily="34" charset="0"/>
              </a:rPr>
              <a:t>Once members of the Selection Committee are chosen, the Hiring Manager and HR Manager will identify a schedule for each of the items below (items can vary). Each of the meetings (or e-mail conversations) below should include the Hiring Manager and Selection Committee:</a:t>
            </a:r>
          </a:p>
          <a:p>
            <a:pPr marL="742950" lvl="1" indent="-285750" rtl="0" fontAlgn="base">
              <a:buFont typeface="+mj-lt"/>
              <a:buAutoNum type="arabicPeriod"/>
            </a:pPr>
            <a:r>
              <a:rPr lang="en-US" sz="1200" b="0" i="0" u="none" strike="noStrike" dirty="0">
                <a:solidFill>
                  <a:schemeClr val="accent3"/>
                </a:solidFill>
                <a:effectLst/>
                <a:latin typeface="Arial" panose="020B0604020202020204" pitchFamily="34" charset="0"/>
              </a:rPr>
              <a:t>An initial, introductory meeting to review the hiring process, equitable hiring information; discuss goals for the position, begin reviewing the job description and rubric, and review anti-bias training materials</a:t>
            </a:r>
          </a:p>
          <a:p>
            <a:pPr marL="742950" lvl="1" indent="-285750" rtl="0" fontAlgn="base">
              <a:buFont typeface="+mj-lt"/>
              <a:buAutoNum type="arabicPeriod"/>
            </a:pPr>
            <a:r>
              <a:rPr lang="en-US" sz="1200" b="0" i="0" u="none" strike="noStrike" dirty="0">
                <a:solidFill>
                  <a:schemeClr val="accent3"/>
                </a:solidFill>
                <a:effectLst/>
                <a:latin typeface="Arial" panose="020B0604020202020204" pitchFamily="34" charset="0"/>
              </a:rPr>
              <a:t>Meeting to finalize job description and rubric. The job is usually posted for 1 to 4 weeks as well as “opened until filled”. The date can also be extended to a later date.</a:t>
            </a:r>
          </a:p>
          <a:p>
            <a:pPr marL="742950" lvl="1" indent="-285750" rtl="0" fontAlgn="base">
              <a:buFont typeface="+mj-lt"/>
              <a:buAutoNum type="arabicPeriod"/>
            </a:pPr>
            <a:r>
              <a:rPr lang="en-US" sz="1200" b="0" i="0" u="none" strike="noStrike" dirty="0">
                <a:solidFill>
                  <a:schemeClr val="accent3"/>
                </a:solidFill>
                <a:effectLst/>
                <a:latin typeface="Arial" panose="020B0604020202020204" pitchFamily="34" charset="0"/>
              </a:rPr>
              <a:t>Meeting to discuss written application materials (resume, cover letter, writing samples, etc.) and select candidates for virtual or in person interviews. (Recommended time: 1-2 weeks for review of written materials for a typical one person recruitment)</a:t>
            </a:r>
          </a:p>
          <a:p>
            <a:pPr marL="742950" lvl="1" indent="-285750" rtl="0" fontAlgn="base">
              <a:buFont typeface="+mj-lt"/>
              <a:buAutoNum type="arabicPeriod"/>
            </a:pPr>
            <a:r>
              <a:rPr lang="en-US" sz="1200" b="0" i="0" u="none" strike="noStrike" dirty="0">
                <a:solidFill>
                  <a:schemeClr val="accent3"/>
                </a:solidFill>
                <a:effectLst/>
                <a:latin typeface="Arial" panose="020B0604020202020204" pitchFamily="34" charset="0"/>
              </a:rPr>
              <a:t>Meeting to discuss/finalize interview questions</a:t>
            </a:r>
          </a:p>
          <a:p>
            <a:pPr marL="742950" lvl="1" indent="-285750" rtl="0" fontAlgn="base">
              <a:buFont typeface="+mj-lt"/>
              <a:buAutoNum type="arabicPeriod"/>
            </a:pPr>
            <a:r>
              <a:rPr lang="en-US" sz="1200" b="0" i="0" u="none" strike="noStrike" dirty="0">
                <a:solidFill>
                  <a:schemeClr val="accent3"/>
                </a:solidFill>
                <a:effectLst/>
                <a:latin typeface="Arial" panose="020B0604020202020204" pitchFamily="34" charset="0"/>
              </a:rPr>
              <a:t>Time block for first-round interviews (1-2 weeks)</a:t>
            </a:r>
          </a:p>
          <a:p>
            <a:pPr marL="742950" lvl="1" indent="-285750" rtl="0" fontAlgn="base">
              <a:buFont typeface="+mj-lt"/>
              <a:buAutoNum type="arabicPeriod"/>
            </a:pPr>
            <a:r>
              <a:rPr lang="en-US" sz="1200" b="0" i="0" u="none" strike="noStrike" dirty="0">
                <a:solidFill>
                  <a:schemeClr val="accent3"/>
                </a:solidFill>
                <a:effectLst/>
                <a:latin typeface="Arial" panose="020B0604020202020204" pitchFamily="34" charset="0"/>
              </a:rPr>
              <a:t>Meeting to select candidates for second round interviews and finalize interview questions</a:t>
            </a:r>
          </a:p>
          <a:p>
            <a:pPr marL="742950" lvl="1" indent="-285750" rtl="0" fontAlgn="base">
              <a:buFont typeface="+mj-lt"/>
              <a:buAutoNum type="arabicPeriod"/>
            </a:pPr>
            <a:r>
              <a:rPr lang="en-US" sz="1200" b="0" i="0" u="none" strike="noStrike" dirty="0">
                <a:solidFill>
                  <a:schemeClr val="accent3"/>
                </a:solidFill>
                <a:effectLst/>
                <a:latin typeface="Arial" panose="020B0604020202020204" pitchFamily="34" charset="0"/>
              </a:rPr>
              <a:t>Time block for second-round interviews (1-2 weeks)</a:t>
            </a:r>
          </a:p>
          <a:p>
            <a:pPr marL="742950" lvl="1" indent="-285750" rtl="0" fontAlgn="base">
              <a:buFont typeface="+mj-lt"/>
              <a:buAutoNum type="arabicPeriod"/>
            </a:pPr>
            <a:r>
              <a:rPr lang="en-US" sz="1200" b="0" i="0" u="none" strike="noStrike" dirty="0">
                <a:solidFill>
                  <a:schemeClr val="accent3"/>
                </a:solidFill>
                <a:effectLst/>
                <a:latin typeface="Arial" panose="020B0604020202020204" pitchFamily="34" charset="0"/>
              </a:rPr>
              <a:t>Meeting to discuss final candidates and make recommendation of finalist(s)</a:t>
            </a:r>
          </a:p>
          <a:p>
            <a:pPr marL="742950" lvl="1" indent="-285750" rtl="0" fontAlgn="base">
              <a:buFont typeface="+mj-lt"/>
              <a:buAutoNum type="arabicPeriod"/>
            </a:pPr>
            <a:r>
              <a:rPr lang="en-US" sz="1200" b="0" dirty="0">
                <a:solidFill>
                  <a:schemeClr val="accent3"/>
                </a:solidFill>
                <a:latin typeface="Arial" panose="020B0604020202020204" pitchFamily="34" charset="0"/>
              </a:rPr>
              <a:t>Submit hiring notes to HR Manager </a:t>
            </a:r>
            <a:endParaRPr lang="en-US" sz="1200" b="0" i="0" u="none" strike="noStrike" dirty="0">
              <a:solidFill>
                <a:schemeClr val="accent3"/>
              </a:solidFill>
              <a:effectLst/>
              <a:latin typeface="Arial" panose="020B0604020202020204" pitchFamily="34" charset="0"/>
            </a:endParaRPr>
          </a:p>
        </p:txBody>
      </p:sp>
      <p:sp>
        <p:nvSpPr>
          <p:cNvPr id="2" name="Title 1">
            <a:extLst>
              <a:ext uri="{FF2B5EF4-FFF2-40B4-BE49-F238E27FC236}">
                <a16:creationId xmlns:a16="http://schemas.microsoft.com/office/drawing/2014/main" id="{D11071EE-C5B6-DA05-494C-104856BA55A5}"/>
              </a:ext>
            </a:extLst>
          </p:cNvPr>
          <p:cNvSpPr>
            <a:spLocks noGrp="1"/>
          </p:cNvSpPr>
          <p:nvPr>
            <p:ph type="title"/>
          </p:nvPr>
        </p:nvSpPr>
        <p:spPr>
          <a:xfrm>
            <a:off x="447923" y="305804"/>
            <a:ext cx="8184662" cy="528852"/>
          </a:xfrm>
        </p:spPr>
        <p:txBody>
          <a:bodyPr/>
          <a:lstStyle/>
          <a:p>
            <a:pPr algn="ctr"/>
            <a:r>
              <a:rPr lang="en-US" dirty="0"/>
              <a:t>Hiring Committee Recommendation</a:t>
            </a:r>
          </a:p>
        </p:txBody>
      </p:sp>
      <p:sp>
        <p:nvSpPr>
          <p:cNvPr id="3" name="Slide Number Placeholder 2">
            <a:extLst>
              <a:ext uri="{FF2B5EF4-FFF2-40B4-BE49-F238E27FC236}">
                <a16:creationId xmlns:a16="http://schemas.microsoft.com/office/drawing/2014/main" id="{E33A2A2F-E252-1B2D-1CAF-7E2CCDFBA847}"/>
              </a:ext>
            </a:extLst>
          </p:cNvPr>
          <p:cNvSpPr>
            <a:spLocks noGrp="1"/>
          </p:cNvSpPr>
          <p:nvPr>
            <p:ph type="sldNum" sz="quarter" idx="12"/>
          </p:nvPr>
        </p:nvSpPr>
        <p:spPr/>
        <p:txBody>
          <a:bodyPr/>
          <a:lstStyle/>
          <a:p>
            <a:fld id="{728FC9AB-BEF9-454A-8A64-4C7AB9906997}" type="slidenum">
              <a:rPr lang="en-US" smtClean="0"/>
              <a:t>25</a:t>
            </a:fld>
            <a:endParaRPr lang="en-US"/>
          </a:p>
        </p:txBody>
      </p:sp>
    </p:spTree>
    <p:extLst>
      <p:ext uri="{BB962C8B-B14F-4D97-AF65-F5344CB8AC3E}">
        <p14:creationId xmlns:p14="http://schemas.microsoft.com/office/powerpoint/2010/main" val="2773360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51319-2DBE-DCD1-0C05-7CAF9EA03804}"/>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5B7EF62-76EF-E941-6CBC-3A6AC3E50213}"/>
              </a:ext>
            </a:extLst>
          </p:cNvPr>
          <p:cNvSpPr>
            <a:spLocks noGrp="1"/>
          </p:cNvSpPr>
          <p:nvPr>
            <p:ph type="body" sz="quarter" idx="11"/>
          </p:nvPr>
        </p:nvSpPr>
        <p:spPr/>
        <p:txBody>
          <a:bodyPr/>
          <a:lstStyle/>
          <a:p>
            <a:endParaRPr lang="en-US" sz="2000" dirty="0"/>
          </a:p>
          <a:p>
            <a:r>
              <a:rPr lang="en-US" sz="2000" b="0" dirty="0"/>
              <a:t>Platform to view and </a:t>
            </a:r>
            <a:r>
              <a:rPr lang="en-US" sz="2000" b="0" dirty="0">
                <a:hlinkClick r:id="rId3"/>
              </a:rPr>
              <a:t>disposition</a:t>
            </a:r>
            <a:r>
              <a:rPr lang="en-US" sz="2000" b="0" dirty="0"/>
              <a:t> application materials (resume and cover letter)</a:t>
            </a:r>
          </a:p>
          <a:p>
            <a:pPr lvl="1"/>
            <a:r>
              <a:rPr lang="en-US" sz="1200" b="0" dirty="0"/>
              <a:t>Not all applicants submit attached resumes to their applications, and they are not required to by the system. Some will just fill out the application portion of the workday profile, which you see on the candidate’s ‘summary’ page of their profile when clicking into them</a:t>
            </a:r>
            <a:r>
              <a:rPr lang="en-US" b="0" dirty="0"/>
              <a:t>.</a:t>
            </a:r>
            <a:endParaRPr lang="en-US" sz="1600" b="0" dirty="0"/>
          </a:p>
          <a:p>
            <a:r>
              <a:rPr lang="en-US" sz="2000" b="0" dirty="0"/>
              <a:t>Applications are “pushed” to the workbench by our recruitment partner</a:t>
            </a:r>
          </a:p>
        </p:txBody>
      </p:sp>
      <p:sp>
        <p:nvSpPr>
          <p:cNvPr id="2" name="Title 1">
            <a:extLst>
              <a:ext uri="{FF2B5EF4-FFF2-40B4-BE49-F238E27FC236}">
                <a16:creationId xmlns:a16="http://schemas.microsoft.com/office/drawing/2014/main" id="{AD1D3E35-737A-DDE4-0D39-5AD046F8E005}"/>
              </a:ext>
            </a:extLst>
          </p:cNvPr>
          <p:cNvSpPr>
            <a:spLocks noGrp="1"/>
          </p:cNvSpPr>
          <p:nvPr>
            <p:ph type="title"/>
          </p:nvPr>
        </p:nvSpPr>
        <p:spPr>
          <a:xfrm>
            <a:off x="460375" y="882502"/>
            <a:ext cx="8184662" cy="481006"/>
          </a:xfrm>
        </p:spPr>
        <p:txBody>
          <a:bodyPr/>
          <a:lstStyle/>
          <a:p>
            <a:pPr algn="ctr"/>
            <a:r>
              <a:rPr lang="en-US" dirty="0"/>
              <a:t>Workday Workbench</a:t>
            </a:r>
          </a:p>
        </p:txBody>
      </p:sp>
      <p:sp>
        <p:nvSpPr>
          <p:cNvPr id="3" name="Slide Number Placeholder 2">
            <a:extLst>
              <a:ext uri="{FF2B5EF4-FFF2-40B4-BE49-F238E27FC236}">
                <a16:creationId xmlns:a16="http://schemas.microsoft.com/office/drawing/2014/main" id="{D4B17172-63FE-410F-DDE9-9F154D8F43CC}"/>
              </a:ext>
            </a:extLst>
          </p:cNvPr>
          <p:cNvSpPr>
            <a:spLocks noGrp="1"/>
          </p:cNvSpPr>
          <p:nvPr>
            <p:ph type="sldNum" sz="quarter" idx="12"/>
          </p:nvPr>
        </p:nvSpPr>
        <p:spPr/>
        <p:txBody>
          <a:bodyPr/>
          <a:lstStyle/>
          <a:p>
            <a:fld id="{728FC9AB-BEF9-454A-8A64-4C7AB9906997}" type="slidenum">
              <a:rPr lang="en-US" smtClean="0"/>
              <a:t>26</a:t>
            </a:fld>
            <a:endParaRPr lang="en-US"/>
          </a:p>
        </p:txBody>
      </p:sp>
    </p:spTree>
    <p:extLst>
      <p:ext uri="{BB962C8B-B14F-4D97-AF65-F5344CB8AC3E}">
        <p14:creationId xmlns:p14="http://schemas.microsoft.com/office/powerpoint/2010/main" val="646349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139C4-154C-1A02-B080-655C532006AC}"/>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AB39DFF7-5EC9-38C8-016F-0A064BDBA37A}"/>
              </a:ext>
            </a:extLst>
          </p:cNvPr>
          <p:cNvSpPr>
            <a:spLocks noGrp="1"/>
          </p:cNvSpPr>
          <p:nvPr>
            <p:ph type="body" sz="quarter" idx="11"/>
          </p:nvPr>
        </p:nvSpPr>
        <p:spPr>
          <a:xfrm>
            <a:off x="498963" y="1276272"/>
            <a:ext cx="8197114" cy="2365901"/>
          </a:xfrm>
        </p:spPr>
        <p:txBody>
          <a:bodyPr/>
          <a:lstStyle/>
          <a:p>
            <a:endParaRPr lang="en-US" sz="2000" dirty="0"/>
          </a:p>
          <a:p>
            <a:r>
              <a:rPr lang="en-US" sz="2000" b="0" dirty="0"/>
              <a:t>Candidates are released in batches of 50</a:t>
            </a:r>
          </a:p>
          <a:p>
            <a:pPr lvl="1"/>
            <a:r>
              <a:rPr lang="en-US" sz="1200" b="0" dirty="0"/>
              <a:t>Referrals after the second batch are contingent upon you dispositioning candidates who are no longer under consideration, then letting me know you’d like an additional batch for consideration.</a:t>
            </a:r>
          </a:p>
          <a:p>
            <a:pPr lvl="1"/>
            <a:r>
              <a:rPr lang="en-US" sz="1200" b="0" dirty="0"/>
              <a:t>*Dispositioning* </a:t>
            </a:r>
          </a:p>
          <a:p>
            <a:pPr lvl="2"/>
            <a:r>
              <a:rPr lang="en-US" sz="1000" b="0" dirty="0"/>
              <a:t>All candidates must be screened and dispositioned by the hiring manager</a:t>
            </a:r>
          </a:p>
          <a:p>
            <a:pPr lvl="2"/>
            <a:r>
              <a:rPr lang="en-US" sz="1000" b="0" dirty="0"/>
              <a:t>Group A- candidates you’d like to interview</a:t>
            </a:r>
          </a:p>
          <a:p>
            <a:pPr lvl="2"/>
            <a:r>
              <a:rPr lang="en-US" sz="1000" b="0" dirty="0"/>
              <a:t>Group B- candidates people they would consider or interview.</a:t>
            </a:r>
          </a:p>
          <a:p>
            <a:pPr lvl="2"/>
            <a:r>
              <a:rPr lang="en-US" sz="1000" b="0" dirty="0"/>
              <a:t>Group C- candidates you may interview</a:t>
            </a:r>
          </a:p>
          <a:p>
            <a:pPr lvl="2"/>
            <a:r>
              <a:rPr lang="en-US" sz="1000" b="0" dirty="0"/>
              <a:t> If they are people they would not consider further, they should be declined. The spirit of dispositioning is to ensure we are letting candidates know where they stand in the recruitment in a timely manner. If someone isn’t going to be considered further, then they shouldn’t have to wait to find that out.</a:t>
            </a:r>
            <a:endParaRPr lang="en-US" sz="1200" b="0" dirty="0"/>
          </a:p>
          <a:p>
            <a:pPr lvl="1"/>
            <a:r>
              <a:rPr lang="en-US" sz="1200" b="0" dirty="0"/>
              <a:t>When screening requisitions with 50 or more applicants, the team will first review bargaining unit employees (for contract classified positions), then applicants covered by veterans’ preference, and then current UW employees (for all job types). The remaining applicants will be sorted alphabetically, and we will screen every </a:t>
            </a:r>
            <a:r>
              <a:rPr lang="en-US" sz="1200" b="0" dirty="0" err="1"/>
              <a:t>Xth</a:t>
            </a:r>
            <a:r>
              <a:rPr lang="en-US" sz="1200" b="0" dirty="0"/>
              <a:t> one, where X is determined by the total number of applicants. (So, the distribution is random as best possible)</a:t>
            </a:r>
          </a:p>
        </p:txBody>
      </p:sp>
      <p:sp>
        <p:nvSpPr>
          <p:cNvPr id="2" name="Title 1">
            <a:extLst>
              <a:ext uri="{FF2B5EF4-FFF2-40B4-BE49-F238E27FC236}">
                <a16:creationId xmlns:a16="http://schemas.microsoft.com/office/drawing/2014/main" id="{7DED6554-764A-BB23-CA6D-4A26A913B43F}"/>
              </a:ext>
            </a:extLst>
          </p:cNvPr>
          <p:cNvSpPr>
            <a:spLocks noGrp="1"/>
          </p:cNvSpPr>
          <p:nvPr>
            <p:ph type="title"/>
          </p:nvPr>
        </p:nvSpPr>
        <p:spPr>
          <a:xfrm>
            <a:off x="460375" y="882502"/>
            <a:ext cx="8184662" cy="481006"/>
          </a:xfrm>
        </p:spPr>
        <p:txBody>
          <a:bodyPr/>
          <a:lstStyle/>
          <a:p>
            <a:pPr algn="ctr"/>
            <a:r>
              <a:rPr lang="en-US" dirty="0"/>
              <a:t>Workday Workbench</a:t>
            </a:r>
          </a:p>
        </p:txBody>
      </p:sp>
      <p:sp>
        <p:nvSpPr>
          <p:cNvPr id="3" name="Slide Number Placeholder 2">
            <a:extLst>
              <a:ext uri="{FF2B5EF4-FFF2-40B4-BE49-F238E27FC236}">
                <a16:creationId xmlns:a16="http://schemas.microsoft.com/office/drawing/2014/main" id="{D92899C5-7694-FB89-8DA4-FFE41DB0402C}"/>
              </a:ext>
            </a:extLst>
          </p:cNvPr>
          <p:cNvSpPr>
            <a:spLocks noGrp="1"/>
          </p:cNvSpPr>
          <p:nvPr>
            <p:ph type="sldNum" sz="quarter" idx="12"/>
          </p:nvPr>
        </p:nvSpPr>
        <p:spPr/>
        <p:txBody>
          <a:bodyPr/>
          <a:lstStyle/>
          <a:p>
            <a:fld id="{728FC9AB-BEF9-454A-8A64-4C7AB9906997}" type="slidenum">
              <a:rPr lang="en-US" smtClean="0"/>
              <a:t>27</a:t>
            </a:fld>
            <a:endParaRPr lang="en-US"/>
          </a:p>
        </p:txBody>
      </p:sp>
    </p:spTree>
    <p:extLst>
      <p:ext uri="{BB962C8B-B14F-4D97-AF65-F5344CB8AC3E}">
        <p14:creationId xmlns:p14="http://schemas.microsoft.com/office/powerpoint/2010/main" val="2181358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33F7F2-506C-E0B3-0D8F-B9F57689F0E6}"/>
              </a:ext>
            </a:extLst>
          </p:cNvPr>
          <p:cNvSpPr>
            <a:spLocks noGrp="1"/>
          </p:cNvSpPr>
          <p:nvPr>
            <p:ph type="sldNum" sz="quarter" idx="12"/>
          </p:nvPr>
        </p:nvSpPr>
        <p:spPr/>
        <p:txBody>
          <a:bodyPr/>
          <a:lstStyle/>
          <a:p>
            <a:fld id="{728FC9AB-BEF9-454A-8A64-4C7AB9906997}" type="slidenum">
              <a:rPr lang="en-US" smtClean="0"/>
              <a:t>28</a:t>
            </a:fld>
            <a:endParaRPr lang="en-US"/>
          </a:p>
        </p:txBody>
      </p:sp>
      <p:pic>
        <p:nvPicPr>
          <p:cNvPr id="5" name="Picture 4">
            <a:extLst>
              <a:ext uri="{FF2B5EF4-FFF2-40B4-BE49-F238E27FC236}">
                <a16:creationId xmlns:a16="http://schemas.microsoft.com/office/drawing/2014/main" id="{8297F92F-C0BD-DC2B-FE80-275130D74314}"/>
              </a:ext>
            </a:extLst>
          </p:cNvPr>
          <p:cNvPicPr>
            <a:picLocks noChangeAspect="1"/>
          </p:cNvPicPr>
          <p:nvPr/>
        </p:nvPicPr>
        <p:blipFill>
          <a:blip r:embed="rId3"/>
          <a:stretch>
            <a:fillRect/>
          </a:stretch>
        </p:blipFill>
        <p:spPr>
          <a:xfrm>
            <a:off x="67170" y="82009"/>
            <a:ext cx="4029234" cy="4186558"/>
          </a:xfrm>
          <a:prstGeom prst="rect">
            <a:avLst/>
          </a:prstGeom>
        </p:spPr>
      </p:pic>
      <p:pic>
        <p:nvPicPr>
          <p:cNvPr id="7" name="Picture 6">
            <a:extLst>
              <a:ext uri="{FF2B5EF4-FFF2-40B4-BE49-F238E27FC236}">
                <a16:creationId xmlns:a16="http://schemas.microsoft.com/office/drawing/2014/main" id="{B380B151-3892-C738-91EF-512539DAEB3C}"/>
              </a:ext>
            </a:extLst>
          </p:cNvPr>
          <p:cNvPicPr>
            <a:picLocks noChangeAspect="1"/>
          </p:cNvPicPr>
          <p:nvPr/>
        </p:nvPicPr>
        <p:blipFill>
          <a:blip r:embed="rId4"/>
          <a:stretch>
            <a:fillRect/>
          </a:stretch>
        </p:blipFill>
        <p:spPr>
          <a:xfrm>
            <a:off x="4160610" y="790618"/>
            <a:ext cx="4846346" cy="2769340"/>
          </a:xfrm>
          <a:prstGeom prst="rect">
            <a:avLst/>
          </a:prstGeom>
        </p:spPr>
      </p:pic>
    </p:spTree>
    <p:extLst>
      <p:ext uri="{BB962C8B-B14F-4D97-AF65-F5344CB8AC3E}">
        <p14:creationId xmlns:p14="http://schemas.microsoft.com/office/powerpoint/2010/main" val="4174536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47923" y="1730667"/>
            <a:ext cx="8197114" cy="2609161"/>
          </a:xfrm>
        </p:spPr>
        <p:txBody>
          <a:bodyPr/>
          <a:lstStyle/>
          <a:p>
            <a:r>
              <a:rPr lang="en-US" sz="2000" b="0" dirty="0"/>
              <a:t>Prior to the first “round” should be a </a:t>
            </a:r>
            <a:r>
              <a:rPr lang="en-US" sz="2000" b="0" dirty="0">
                <a:hlinkClick r:id="rId3"/>
              </a:rPr>
              <a:t>telephone screen</a:t>
            </a:r>
            <a:endParaRPr lang="en-US" sz="2000" b="0" dirty="0"/>
          </a:p>
          <a:p>
            <a:r>
              <a:rPr lang="en-US" sz="2000" b="0" dirty="0"/>
              <a:t>Ask all candidates the same questions in the same format (virtual/in-person)</a:t>
            </a:r>
          </a:p>
          <a:p>
            <a:r>
              <a:rPr lang="en-US" sz="2000" b="0" dirty="0"/>
              <a:t>Here are some </a:t>
            </a:r>
            <a:r>
              <a:rPr lang="en-US" sz="2000" b="0" dirty="0">
                <a:hlinkClick r:id="rId4"/>
              </a:rPr>
              <a:t>interview tips</a:t>
            </a:r>
            <a:r>
              <a:rPr lang="en-US" sz="2000" b="0" dirty="0"/>
              <a:t> and </a:t>
            </a:r>
            <a:r>
              <a:rPr lang="en-US" sz="2000" b="0" dirty="0">
                <a:hlinkClick r:id="rId5"/>
              </a:rPr>
              <a:t>fair and unfair questions</a:t>
            </a:r>
            <a:endParaRPr lang="en-US" sz="2000" b="0" dirty="0"/>
          </a:p>
          <a:p>
            <a:r>
              <a:rPr lang="en-US" sz="2000" b="0" dirty="0"/>
              <a:t>Do not ask about current or past salary</a:t>
            </a:r>
          </a:p>
          <a:p>
            <a:r>
              <a:rPr lang="en-US" sz="1800" b="0" dirty="0"/>
              <a:t>Resources: </a:t>
            </a:r>
            <a:r>
              <a:rPr lang="en-US" sz="2000" b="0" i="0" u="none" strike="noStrike" dirty="0">
                <a:solidFill>
                  <a:srgbClr val="000000"/>
                </a:solidFill>
                <a:effectLst/>
                <a:latin typeface="Arial" panose="020B0604020202020204" pitchFamily="34" charset="0"/>
              </a:rPr>
              <a:t> </a:t>
            </a:r>
            <a:r>
              <a:rPr lang="en-US" sz="2000" b="0" i="0" u="sng" strike="noStrike" dirty="0">
                <a:solidFill>
                  <a:srgbClr val="000000"/>
                </a:solidFill>
                <a:effectLst/>
                <a:latin typeface="Arial" panose="020B0604020202020204" pitchFamily="34" charset="0"/>
                <a:hlinkClick r:id="rId6"/>
              </a:rPr>
              <a:t>behavioral interview questions</a:t>
            </a:r>
            <a:endParaRPr lang="en-US" sz="1800" b="0" dirty="0"/>
          </a:p>
          <a:p>
            <a:endParaRPr lang="en-US" sz="2000" dirty="0"/>
          </a:p>
        </p:txBody>
      </p:sp>
      <p:sp>
        <p:nvSpPr>
          <p:cNvPr id="2" name="Title 1"/>
          <p:cNvSpPr>
            <a:spLocks noGrp="1"/>
          </p:cNvSpPr>
          <p:nvPr>
            <p:ph type="title"/>
          </p:nvPr>
        </p:nvSpPr>
        <p:spPr/>
        <p:txBody>
          <a:bodyPr/>
          <a:lstStyle/>
          <a:p>
            <a:r>
              <a:rPr lang="en-US" dirty="0"/>
              <a:t>The Interview Process</a:t>
            </a:r>
          </a:p>
        </p:txBody>
      </p:sp>
      <p:sp>
        <p:nvSpPr>
          <p:cNvPr id="3" name="Slide Number Placeholder 2">
            <a:extLst>
              <a:ext uri="{FF2B5EF4-FFF2-40B4-BE49-F238E27FC236}">
                <a16:creationId xmlns:a16="http://schemas.microsoft.com/office/drawing/2014/main" id="{98145AAB-45C1-62D7-9163-E46B0AD1B4A5}"/>
              </a:ext>
            </a:extLst>
          </p:cNvPr>
          <p:cNvSpPr>
            <a:spLocks noGrp="1"/>
          </p:cNvSpPr>
          <p:nvPr>
            <p:ph type="sldNum" sz="quarter" idx="12"/>
          </p:nvPr>
        </p:nvSpPr>
        <p:spPr/>
        <p:txBody>
          <a:bodyPr/>
          <a:lstStyle/>
          <a:p>
            <a:fld id="{728FC9AB-BEF9-454A-8A64-4C7AB9906997}" type="slidenum">
              <a:rPr lang="en-US" smtClean="0"/>
              <a:t>29</a:t>
            </a:fld>
            <a:endParaRPr lang="en-US"/>
          </a:p>
        </p:txBody>
      </p:sp>
    </p:spTree>
    <p:extLst>
      <p:ext uri="{BB962C8B-B14F-4D97-AF65-F5344CB8AC3E}">
        <p14:creationId xmlns:p14="http://schemas.microsoft.com/office/powerpoint/2010/main" val="1038532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47923" y="1608795"/>
            <a:ext cx="8197114" cy="2963206"/>
          </a:xfrm>
        </p:spPr>
        <p:txBody>
          <a:bodyPr/>
          <a:lstStyle/>
          <a:p>
            <a:r>
              <a:rPr lang="en-US" sz="2000" b="0" dirty="0"/>
              <a:t>Definitions</a:t>
            </a:r>
          </a:p>
          <a:p>
            <a:r>
              <a:rPr lang="en-US" sz="2000" b="0" dirty="0"/>
              <a:t>Choose the right </a:t>
            </a:r>
            <a:r>
              <a:rPr lang="en-US" sz="2000" dirty="0"/>
              <a:t>type of position</a:t>
            </a:r>
            <a:r>
              <a:rPr lang="en-US" sz="2000" b="0" dirty="0"/>
              <a:t> (temporary vs permanent)</a:t>
            </a:r>
          </a:p>
          <a:p>
            <a:r>
              <a:rPr lang="en-US" sz="2000" b="0" dirty="0"/>
              <a:t>Choose the right </a:t>
            </a:r>
            <a:r>
              <a:rPr lang="en-US" sz="2000" dirty="0"/>
              <a:t>job title</a:t>
            </a:r>
          </a:p>
          <a:p>
            <a:r>
              <a:rPr lang="en-US" sz="2000" b="0" dirty="0"/>
              <a:t>Write the </a:t>
            </a:r>
            <a:r>
              <a:rPr lang="en-US" sz="2000" dirty="0"/>
              <a:t>job description</a:t>
            </a:r>
          </a:p>
          <a:p>
            <a:r>
              <a:rPr lang="en-US" sz="2000" b="0" dirty="0"/>
              <a:t>Fill out the </a:t>
            </a:r>
            <a:r>
              <a:rPr lang="en-US" sz="2000" dirty="0"/>
              <a:t>paperwork</a:t>
            </a:r>
          </a:p>
          <a:p>
            <a:r>
              <a:rPr lang="en-US" sz="2000" b="0" dirty="0"/>
              <a:t>Position and requisition </a:t>
            </a:r>
            <a:r>
              <a:rPr lang="en-US" sz="2000" dirty="0"/>
              <a:t>approval processes</a:t>
            </a:r>
          </a:p>
          <a:p>
            <a:r>
              <a:rPr lang="en-US" sz="2000" dirty="0"/>
              <a:t>Reviewing applications </a:t>
            </a:r>
            <a:r>
              <a:rPr lang="en-US" sz="2000" b="0" dirty="0"/>
              <a:t>in the Workday Workbench</a:t>
            </a:r>
          </a:p>
          <a:p>
            <a:r>
              <a:rPr lang="en-US" sz="2000" dirty="0"/>
              <a:t>Interview process </a:t>
            </a:r>
            <a:r>
              <a:rPr lang="en-US" sz="2000" b="0" dirty="0"/>
              <a:t>(including reference checks)</a:t>
            </a:r>
          </a:p>
          <a:p>
            <a:r>
              <a:rPr lang="en-US" sz="2000" b="0" dirty="0"/>
              <a:t>Extending an </a:t>
            </a:r>
            <a:r>
              <a:rPr lang="en-US" sz="2000" dirty="0"/>
              <a:t>offer</a:t>
            </a:r>
          </a:p>
          <a:p>
            <a:endParaRPr lang="en-US" sz="2000" dirty="0"/>
          </a:p>
        </p:txBody>
      </p:sp>
      <p:sp>
        <p:nvSpPr>
          <p:cNvPr id="4" name="Title 3"/>
          <p:cNvSpPr>
            <a:spLocks noGrp="1"/>
          </p:cNvSpPr>
          <p:nvPr>
            <p:ph type="title"/>
          </p:nvPr>
        </p:nvSpPr>
        <p:spPr>
          <a:xfrm>
            <a:off x="506402" y="828710"/>
            <a:ext cx="8197114" cy="409983"/>
          </a:xfrm>
          <a:prstGeom prst="rect">
            <a:avLst/>
          </a:prstGeom>
        </p:spPr>
        <p:txBody>
          <a:bodyPr/>
          <a:lstStyle/>
          <a:p>
            <a:r>
              <a:rPr lang="en-US" dirty="0"/>
              <a:t>Agenda</a:t>
            </a:r>
          </a:p>
        </p:txBody>
      </p:sp>
      <p:sp>
        <p:nvSpPr>
          <p:cNvPr id="2" name="Slide Number Placeholder 1">
            <a:extLst>
              <a:ext uri="{FF2B5EF4-FFF2-40B4-BE49-F238E27FC236}">
                <a16:creationId xmlns:a16="http://schemas.microsoft.com/office/drawing/2014/main" id="{8B894B43-9151-B882-86BB-9A592821DD1E}"/>
              </a:ext>
            </a:extLst>
          </p:cNvPr>
          <p:cNvSpPr>
            <a:spLocks noGrp="1"/>
          </p:cNvSpPr>
          <p:nvPr>
            <p:ph type="sldNum" sz="quarter" idx="13"/>
          </p:nvPr>
        </p:nvSpPr>
        <p:spPr/>
        <p:txBody>
          <a:bodyPr/>
          <a:lstStyle/>
          <a:p>
            <a:fld id="{728FC9AB-BEF9-454A-8A64-4C7AB9906997}" type="slidenum">
              <a:rPr lang="en-US" smtClean="0"/>
              <a:t>3</a:t>
            </a:fld>
            <a:endParaRPr lang="en-US"/>
          </a:p>
        </p:txBody>
      </p:sp>
    </p:spTree>
    <p:extLst>
      <p:ext uri="{BB962C8B-B14F-4D97-AF65-F5344CB8AC3E}">
        <p14:creationId xmlns:p14="http://schemas.microsoft.com/office/powerpoint/2010/main" val="1071253478"/>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54732" y="184867"/>
            <a:ext cx="6834536" cy="4773767"/>
          </a:xfrm>
          <a:prstGeom prst="rect">
            <a:avLst/>
          </a:prstGeom>
        </p:spPr>
      </p:pic>
      <p:sp>
        <p:nvSpPr>
          <p:cNvPr id="2" name="Slide Number Placeholder 1">
            <a:extLst>
              <a:ext uri="{FF2B5EF4-FFF2-40B4-BE49-F238E27FC236}">
                <a16:creationId xmlns:a16="http://schemas.microsoft.com/office/drawing/2014/main" id="{F62AC832-85A2-AC78-CCB3-0108E664CC78}"/>
              </a:ext>
            </a:extLst>
          </p:cNvPr>
          <p:cNvSpPr>
            <a:spLocks noGrp="1"/>
          </p:cNvSpPr>
          <p:nvPr>
            <p:ph type="sldNum" sz="quarter" idx="12"/>
          </p:nvPr>
        </p:nvSpPr>
        <p:spPr/>
        <p:txBody>
          <a:bodyPr/>
          <a:lstStyle/>
          <a:p>
            <a:fld id="{728FC9AB-BEF9-454A-8A64-4C7AB9906997}" type="slidenum">
              <a:rPr lang="en-US" smtClean="0"/>
              <a:t>30</a:t>
            </a:fld>
            <a:endParaRPr lang="en-US"/>
          </a:p>
        </p:txBody>
      </p:sp>
    </p:spTree>
    <p:extLst>
      <p:ext uri="{BB962C8B-B14F-4D97-AF65-F5344CB8AC3E}">
        <p14:creationId xmlns:p14="http://schemas.microsoft.com/office/powerpoint/2010/main" val="583923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47923" y="1121735"/>
            <a:ext cx="8197114" cy="2974833"/>
          </a:xfrm>
        </p:spPr>
        <p:txBody>
          <a:bodyPr/>
          <a:lstStyle/>
          <a:p>
            <a:r>
              <a:rPr lang="en-US" sz="2000" b="0" dirty="0"/>
              <a:t>We highly recommend you complete reference checks for at least your top candidate</a:t>
            </a:r>
          </a:p>
          <a:p>
            <a:r>
              <a:rPr lang="en-US" sz="2000" b="0" dirty="0"/>
              <a:t>This should happen </a:t>
            </a:r>
            <a:r>
              <a:rPr lang="en-US" sz="2000" dirty="0"/>
              <a:t>before the conditional offer is made</a:t>
            </a:r>
            <a:endParaRPr lang="en-US" sz="2000" b="0" dirty="0"/>
          </a:p>
          <a:p>
            <a:r>
              <a:rPr lang="en-US" sz="2000" b="0" dirty="0">
                <a:hlinkClick r:id="rId3"/>
              </a:rPr>
              <a:t>Reference check resources</a:t>
            </a:r>
            <a:endParaRPr lang="en-US" sz="2000" b="0" dirty="0"/>
          </a:p>
          <a:p>
            <a:r>
              <a:rPr lang="en-US" dirty="0"/>
              <a:t>*If the candidate is a current or past UW employee you must obtain a reference from their current or most recent supervisor, and you can also request their personnel file*</a:t>
            </a:r>
          </a:p>
        </p:txBody>
      </p:sp>
      <p:sp>
        <p:nvSpPr>
          <p:cNvPr id="2" name="Title 1"/>
          <p:cNvSpPr>
            <a:spLocks noGrp="1"/>
          </p:cNvSpPr>
          <p:nvPr>
            <p:ph type="title"/>
          </p:nvPr>
        </p:nvSpPr>
        <p:spPr>
          <a:xfrm>
            <a:off x="460375" y="369733"/>
            <a:ext cx="8184662" cy="475555"/>
          </a:xfrm>
        </p:spPr>
        <p:txBody>
          <a:bodyPr/>
          <a:lstStyle/>
          <a:p>
            <a:pPr algn="ctr"/>
            <a:r>
              <a:rPr lang="en-US" dirty="0"/>
              <a:t>Reference checks</a:t>
            </a:r>
          </a:p>
        </p:txBody>
      </p:sp>
      <p:sp>
        <p:nvSpPr>
          <p:cNvPr id="3" name="Slide Number Placeholder 2">
            <a:extLst>
              <a:ext uri="{FF2B5EF4-FFF2-40B4-BE49-F238E27FC236}">
                <a16:creationId xmlns:a16="http://schemas.microsoft.com/office/drawing/2014/main" id="{D892285E-CB3F-BF93-94CE-EF16F6BBFE91}"/>
              </a:ext>
            </a:extLst>
          </p:cNvPr>
          <p:cNvSpPr>
            <a:spLocks noGrp="1"/>
          </p:cNvSpPr>
          <p:nvPr>
            <p:ph type="sldNum" sz="quarter" idx="12"/>
          </p:nvPr>
        </p:nvSpPr>
        <p:spPr/>
        <p:txBody>
          <a:bodyPr/>
          <a:lstStyle/>
          <a:p>
            <a:fld id="{728FC9AB-BEF9-454A-8A64-4C7AB9906997}" type="slidenum">
              <a:rPr lang="en-US" smtClean="0"/>
              <a:t>31</a:t>
            </a:fld>
            <a:endParaRPr lang="en-US"/>
          </a:p>
        </p:txBody>
      </p:sp>
    </p:spTree>
    <p:extLst>
      <p:ext uri="{BB962C8B-B14F-4D97-AF65-F5344CB8AC3E}">
        <p14:creationId xmlns:p14="http://schemas.microsoft.com/office/powerpoint/2010/main" val="3397166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47923" y="1098029"/>
            <a:ext cx="8197114" cy="3628143"/>
          </a:xfrm>
        </p:spPr>
        <p:txBody>
          <a:bodyPr/>
          <a:lstStyle/>
          <a:p>
            <a:pPr marL="0" indent="0">
              <a:buNone/>
            </a:pPr>
            <a:r>
              <a:rPr lang="en-US" sz="2000" dirty="0"/>
              <a:t>Once you have your top candidate:</a:t>
            </a:r>
          </a:p>
          <a:p>
            <a:pPr marL="457200" indent="-457200">
              <a:buAutoNum type="arabicPeriod"/>
            </a:pPr>
            <a:r>
              <a:rPr lang="en-US" sz="2000" b="0" dirty="0"/>
              <a:t>Contact Carol with the salary and start date you would like to propose</a:t>
            </a:r>
          </a:p>
          <a:p>
            <a:pPr marL="457200" indent="-457200">
              <a:buAutoNum type="arabicPeriod"/>
            </a:pPr>
            <a:r>
              <a:rPr lang="en-US" sz="2000" b="0" dirty="0"/>
              <a:t>Make a conditional verbal offer to the candidate that should include, start date, salary, and moving allowance if applicable</a:t>
            </a:r>
          </a:p>
          <a:p>
            <a:pPr marL="457200" indent="-457200">
              <a:buAutoNum type="arabicPeriod"/>
            </a:pPr>
            <a:r>
              <a:rPr lang="en-US" sz="2000" b="0" dirty="0"/>
              <a:t>Negotiations may ensue but salary can’t exceed posted salary range</a:t>
            </a:r>
          </a:p>
          <a:p>
            <a:pPr marL="457200" indent="-457200">
              <a:buAutoNum type="arabicPeriod"/>
            </a:pPr>
            <a:r>
              <a:rPr lang="en-US" sz="2000" b="0" dirty="0"/>
              <a:t>Once you and the candidate have agreed on a salary and start date, tell Carol and she will get approval through UWHires</a:t>
            </a:r>
          </a:p>
          <a:p>
            <a:pPr marL="457200" indent="-457200">
              <a:buAutoNum type="arabicPeriod"/>
            </a:pPr>
            <a:r>
              <a:rPr lang="en-US" sz="2000" b="0" dirty="0"/>
              <a:t>Carol will send an official offer letter to the candidate</a:t>
            </a:r>
          </a:p>
        </p:txBody>
      </p:sp>
      <p:sp>
        <p:nvSpPr>
          <p:cNvPr id="3" name="Title 2"/>
          <p:cNvSpPr>
            <a:spLocks noGrp="1"/>
          </p:cNvSpPr>
          <p:nvPr>
            <p:ph type="title"/>
          </p:nvPr>
        </p:nvSpPr>
        <p:spPr>
          <a:xfrm>
            <a:off x="540119" y="350875"/>
            <a:ext cx="8184662" cy="438475"/>
          </a:xfrm>
        </p:spPr>
        <p:txBody>
          <a:bodyPr/>
          <a:lstStyle/>
          <a:p>
            <a:pPr algn="ctr"/>
            <a:r>
              <a:rPr lang="en-US" dirty="0"/>
              <a:t>Extending an offer</a:t>
            </a:r>
          </a:p>
        </p:txBody>
      </p:sp>
      <p:sp>
        <p:nvSpPr>
          <p:cNvPr id="4" name="Slide Number Placeholder 3">
            <a:extLst>
              <a:ext uri="{FF2B5EF4-FFF2-40B4-BE49-F238E27FC236}">
                <a16:creationId xmlns:a16="http://schemas.microsoft.com/office/drawing/2014/main" id="{F8D588A4-7F2E-FECD-61D7-0A6F3AF9F265}"/>
              </a:ext>
            </a:extLst>
          </p:cNvPr>
          <p:cNvSpPr>
            <a:spLocks noGrp="1"/>
          </p:cNvSpPr>
          <p:nvPr>
            <p:ph type="sldNum" sz="quarter" idx="12"/>
          </p:nvPr>
        </p:nvSpPr>
        <p:spPr/>
        <p:txBody>
          <a:bodyPr/>
          <a:lstStyle/>
          <a:p>
            <a:fld id="{728FC9AB-BEF9-454A-8A64-4C7AB9906997}" type="slidenum">
              <a:rPr lang="en-US" smtClean="0"/>
              <a:t>32</a:t>
            </a:fld>
            <a:endParaRPr lang="en-US"/>
          </a:p>
        </p:txBody>
      </p:sp>
    </p:spTree>
    <p:extLst>
      <p:ext uri="{BB962C8B-B14F-4D97-AF65-F5344CB8AC3E}">
        <p14:creationId xmlns:p14="http://schemas.microsoft.com/office/powerpoint/2010/main" val="3596093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0375" y="1194886"/>
            <a:ext cx="8197114" cy="2365901"/>
          </a:xfrm>
        </p:spPr>
        <p:txBody>
          <a:bodyPr/>
          <a:lstStyle/>
          <a:p>
            <a:r>
              <a:rPr lang="en-US" sz="2000" b="0" dirty="0"/>
              <a:t>Health insurance coverage begins on the first day of the month</a:t>
            </a:r>
          </a:p>
          <a:p>
            <a:r>
              <a:rPr lang="en-US" sz="2000" b="0" dirty="0"/>
              <a:t>An employee must start on the first business day of the month, </a:t>
            </a:r>
            <a:r>
              <a:rPr lang="en-US" sz="2000" dirty="0"/>
              <a:t>otherwise their health insurance coverage will not start until the first day of the next month</a:t>
            </a:r>
          </a:p>
        </p:txBody>
      </p:sp>
      <p:sp>
        <p:nvSpPr>
          <p:cNvPr id="3" name="Title 2"/>
          <p:cNvSpPr>
            <a:spLocks noGrp="1"/>
          </p:cNvSpPr>
          <p:nvPr>
            <p:ph type="title"/>
          </p:nvPr>
        </p:nvSpPr>
        <p:spPr>
          <a:xfrm>
            <a:off x="479669" y="276864"/>
            <a:ext cx="8184662" cy="551811"/>
          </a:xfrm>
        </p:spPr>
        <p:txBody>
          <a:bodyPr/>
          <a:lstStyle/>
          <a:p>
            <a:pPr algn="ctr"/>
            <a:r>
              <a:rPr lang="en-US" dirty="0"/>
              <a:t>A note on start dates</a:t>
            </a:r>
          </a:p>
        </p:txBody>
      </p:sp>
      <p:sp>
        <p:nvSpPr>
          <p:cNvPr id="4" name="Slide Number Placeholder 3">
            <a:extLst>
              <a:ext uri="{FF2B5EF4-FFF2-40B4-BE49-F238E27FC236}">
                <a16:creationId xmlns:a16="http://schemas.microsoft.com/office/drawing/2014/main" id="{36256D8A-634D-3FF1-220C-1265F51766F5}"/>
              </a:ext>
            </a:extLst>
          </p:cNvPr>
          <p:cNvSpPr>
            <a:spLocks noGrp="1"/>
          </p:cNvSpPr>
          <p:nvPr>
            <p:ph type="sldNum" sz="quarter" idx="12"/>
          </p:nvPr>
        </p:nvSpPr>
        <p:spPr/>
        <p:txBody>
          <a:bodyPr/>
          <a:lstStyle/>
          <a:p>
            <a:fld id="{728FC9AB-BEF9-454A-8A64-4C7AB9906997}" type="slidenum">
              <a:rPr lang="en-US" smtClean="0"/>
              <a:t>33</a:t>
            </a:fld>
            <a:endParaRPr lang="en-US"/>
          </a:p>
        </p:txBody>
      </p:sp>
    </p:spTree>
    <p:extLst>
      <p:ext uri="{BB962C8B-B14F-4D97-AF65-F5344CB8AC3E}">
        <p14:creationId xmlns:p14="http://schemas.microsoft.com/office/powerpoint/2010/main" val="579130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7737" y="930567"/>
            <a:ext cx="8197114" cy="2365901"/>
          </a:xfrm>
        </p:spPr>
        <p:txBody>
          <a:bodyPr/>
          <a:lstStyle/>
          <a:p>
            <a:r>
              <a:rPr lang="en-US" sz="2000" b="0" dirty="0"/>
              <a:t>Candidate must sign and return the offer letter</a:t>
            </a:r>
          </a:p>
          <a:p>
            <a:r>
              <a:rPr lang="en-US" sz="2000" b="0" dirty="0"/>
              <a:t>Carol then initiates the hire process in Workday</a:t>
            </a:r>
          </a:p>
          <a:p>
            <a:endParaRPr lang="en-US" sz="2000" b="0" dirty="0"/>
          </a:p>
          <a:p>
            <a:r>
              <a:rPr lang="en-US" sz="2000" dirty="0"/>
              <a:t>END hiring process, BEGIN onboarding process!</a:t>
            </a:r>
          </a:p>
          <a:p>
            <a:pPr marL="571500" lvl="1" indent="-171450">
              <a:buFont typeface="Arial" panose="020B0604020202020204" pitchFamily="34" charset="0"/>
              <a:buChar char="•"/>
            </a:pPr>
            <a:r>
              <a:rPr lang="en-US" sz="700" b="0" baseline="0" dirty="0"/>
              <a:t>Begin working on their CAC, connect with the NOAA sponsor on your team and/or Nancy Curl </a:t>
            </a:r>
          </a:p>
          <a:p>
            <a:pPr marL="571500" lvl="1" indent="-171450">
              <a:buFont typeface="Arial" panose="020B0604020202020204" pitchFamily="34" charset="0"/>
              <a:buChar char="•"/>
            </a:pPr>
            <a:r>
              <a:rPr lang="en-US" sz="700" b="0" baseline="0" dirty="0"/>
              <a:t>Necessary trainings (UW and NOAA)</a:t>
            </a:r>
          </a:p>
          <a:p>
            <a:pPr marL="571500" lvl="1" indent="-171450">
              <a:buFont typeface="Arial" panose="020B0604020202020204" pitchFamily="34" charset="0"/>
              <a:buChar char="•"/>
            </a:pPr>
            <a:r>
              <a:rPr lang="en-US" sz="700" b="0" baseline="0" dirty="0"/>
              <a:t>Figure out office space</a:t>
            </a:r>
          </a:p>
          <a:p>
            <a:pPr marL="571500" lvl="1" indent="-171450">
              <a:buFont typeface="Arial" panose="020B0604020202020204" pitchFamily="34" charset="0"/>
              <a:buChar char="•"/>
            </a:pPr>
            <a:r>
              <a:rPr lang="en-US" sz="700" b="0" baseline="0" dirty="0"/>
              <a:t>Onboarding Buddies</a:t>
            </a:r>
          </a:p>
          <a:p>
            <a:pPr marL="571500" lvl="1" indent="-171450">
              <a:buFont typeface="Arial" panose="020B0604020202020204" pitchFamily="34" charset="0"/>
              <a:buChar char="•"/>
            </a:pPr>
            <a:r>
              <a:rPr lang="en-US" sz="700" b="0" dirty="0"/>
              <a:t>I-9 form</a:t>
            </a:r>
            <a:endParaRPr lang="en-US" sz="700" b="0" baseline="0" dirty="0"/>
          </a:p>
          <a:p>
            <a:endParaRPr lang="en-US" sz="2000" dirty="0"/>
          </a:p>
        </p:txBody>
      </p:sp>
      <p:sp>
        <p:nvSpPr>
          <p:cNvPr id="3" name="Title 2"/>
          <p:cNvSpPr>
            <a:spLocks noGrp="1"/>
          </p:cNvSpPr>
          <p:nvPr>
            <p:ph type="title"/>
          </p:nvPr>
        </p:nvSpPr>
        <p:spPr>
          <a:xfrm>
            <a:off x="479669" y="30405"/>
            <a:ext cx="8184662" cy="787555"/>
          </a:xfrm>
        </p:spPr>
        <p:txBody>
          <a:bodyPr/>
          <a:lstStyle/>
          <a:p>
            <a:pPr algn="ctr"/>
            <a:r>
              <a:rPr lang="en-US" dirty="0"/>
              <a:t>Offer acceptance</a:t>
            </a:r>
          </a:p>
        </p:txBody>
      </p:sp>
      <p:sp>
        <p:nvSpPr>
          <p:cNvPr id="4" name="Slide Number Placeholder 3">
            <a:extLst>
              <a:ext uri="{FF2B5EF4-FFF2-40B4-BE49-F238E27FC236}">
                <a16:creationId xmlns:a16="http://schemas.microsoft.com/office/drawing/2014/main" id="{1A715669-1C8F-9A6A-CC75-B828AFE61EA0}"/>
              </a:ext>
            </a:extLst>
          </p:cNvPr>
          <p:cNvSpPr>
            <a:spLocks noGrp="1"/>
          </p:cNvSpPr>
          <p:nvPr>
            <p:ph type="sldNum" sz="quarter" idx="12"/>
          </p:nvPr>
        </p:nvSpPr>
        <p:spPr/>
        <p:txBody>
          <a:bodyPr/>
          <a:lstStyle/>
          <a:p>
            <a:fld id="{728FC9AB-BEF9-454A-8A64-4C7AB9906997}" type="slidenum">
              <a:rPr lang="en-US" smtClean="0"/>
              <a:t>34</a:t>
            </a:fld>
            <a:endParaRPr lang="en-US"/>
          </a:p>
        </p:txBody>
      </p:sp>
    </p:spTree>
    <p:extLst>
      <p:ext uri="{BB962C8B-B14F-4D97-AF65-F5344CB8AC3E}">
        <p14:creationId xmlns:p14="http://schemas.microsoft.com/office/powerpoint/2010/main" val="36843405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51507" y="1009148"/>
            <a:ext cx="8197114" cy="2365901"/>
          </a:xfrm>
        </p:spPr>
        <p:txBody>
          <a:bodyPr/>
          <a:lstStyle/>
          <a:p>
            <a:r>
              <a:rPr lang="en-US" sz="2000" b="0" dirty="0"/>
              <a:t>This is a long process (2-4 months overall for competitive positions)</a:t>
            </a:r>
          </a:p>
          <a:p>
            <a:r>
              <a:rPr lang="en-US" sz="2000" b="0" dirty="0"/>
              <a:t>Keep all records</a:t>
            </a:r>
          </a:p>
          <a:p>
            <a:r>
              <a:rPr lang="en-US" sz="2000" b="0" dirty="0"/>
              <a:t>The admin team is here to help with things like job descriptions, choosing the right position/level/salary</a:t>
            </a:r>
          </a:p>
          <a:p>
            <a:pPr marL="0" indent="0">
              <a:buNone/>
            </a:pPr>
            <a:endParaRPr lang="en-US" dirty="0"/>
          </a:p>
        </p:txBody>
      </p:sp>
      <p:sp>
        <p:nvSpPr>
          <p:cNvPr id="3" name="Title 2"/>
          <p:cNvSpPr>
            <a:spLocks noGrp="1"/>
          </p:cNvSpPr>
          <p:nvPr>
            <p:ph type="title"/>
          </p:nvPr>
        </p:nvSpPr>
        <p:spPr>
          <a:xfrm>
            <a:off x="479669" y="62553"/>
            <a:ext cx="8184662" cy="744692"/>
          </a:xfrm>
        </p:spPr>
        <p:txBody>
          <a:bodyPr/>
          <a:lstStyle/>
          <a:p>
            <a:pPr algn="ctr"/>
            <a:r>
              <a:rPr lang="en-US" dirty="0"/>
              <a:t>Things to remember</a:t>
            </a:r>
          </a:p>
        </p:txBody>
      </p:sp>
      <p:sp>
        <p:nvSpPr>
          <p:cNvPr id="4" name="Slide Number Placeholder 3">
            <a:extLst>
              <a:ext uri="{FF2B5EF4-FFF2-40B4-BE49-F238E27FC236}">
                <a16:creationId xmlns:a16="http://schemas.microsoft.com/office/drawing/2014/main" id="{172C4FA8-6812-7FAA-1300-D2AAF878D0F8}"/>
              </a:ext>
            </a:extLst>
          </p:cNvPr>
          <p:cNvSpPr>
            <a:spLocks noGrp="1"/>
          </p:cNvSpPr>
          <p:nvPr>
            <p:ph type="sldNum" sz="quarter" idx="12"/>
          </p:nvPr>
        </p:nvSpPr>
        <p:spPr/>
        <p:txBody>
          <a:bodyPr/>
          <a:lstStyle/>
          <a:p>
            <a:fld id="{728FC9AB-BEF9-454A-8A64-4C7AB9906997}" type="slidenum">
              <a:rPr lang="en-US" smtClean="0"/>
              <a:t>35</a:t>
            </a:fld>
            <a:endParaRPr lang="en-US"/>
          </a:p>
        </p:txBody>
      </p:sp>
    </p:spTree>
    <p:extLst>
      <p:ext uri="{BB962C8B-B14F-4D97-AF65-F5344CB8AC3E}">
        <p14:creationId xmlns:p14="http://schemas.microsoft.com/office/powerpoint/2010/main" val="3294841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2000" dirty="0">
                <a:hlinkClick r:id="rId3"/>
              </a:rPr>
              <a:t>UW Hiring Process</a:t>
            </a:r>
            <a:endParaRPr lang="en-US" sz="2000" dirty="0"/>
          </a:p>
          <a:p>
            <a:r>
              <a:rPr lang="en-US" sz="2000" dirty="0">
                <a:hlinkClick r:id="rId4"/>
              </a:rPr>
              <a:t>Professional Staff Temporary Positions</a:t>
            </a:r>
            <a:endParaRPr lang="en-US" sz="2000" dirty="0"/>
          </a:p>
        </p:txBody>
      </p:sp>
      <p:sp>
        <p:nvSpPr>
          <p:cNvPr id="3" name="Title 2"/>
          <p:cNvSpPr>
            <a:spLocks noGrp="1"/>
          </p:cNvSpPr>
          <p:nvPr>
            <p:ph type="title"/>
          </p:nvPr>
        </p:nvSpPr>
        <p:spPr>
          <a:xfrm>
            <a:off x="479669" y="183996"/>
            <a:ext cx="8184662" cy="677199"/>
          </a:xfrm>
        </p:spPr>
        <p:txBody>
          <a:bodyPr/>
          <a:lstStyle/>
          <a:p>
            <a:pPr algn="ctr"/>
            <a:r>
              <a:rPr lang="en-US" dirty="0"/>
              <a:t>A few additional resources</a:t>
            </a:r>
          </a:p>
        </p:txBody>
      </p:sp>
      <p:sp>
        <p:nvSpPr>
          <p:cNvPr id="4" name="Slide Number Placeholder 3">
            <a:extLst>
              <a:ext uri="{FF2B5EF4-FFF2-40B4-BE49-F238E27FC236}">
                <a16:creationId xmlns:a16="http://schemas.microsoft.com/office/drawing/2014/main" id="{2CCDA27B-4749-CC74-9073-F82752D1A957}"/>
              </a:ext>
            </a:extLst>
          </p:cNvPr>
          <p:cNvSpPr>
            <a:spLocks noGrp="1"/>
          </p:cNvSpPr>
          <p:nvPr>
            <p:ph type="sldNum" sz="quarter" idx="12"/>
          </p:nvPr>
        </p:nvSpPr>
        <p:spPr/>
        <p:txBody>
          <a:bodyPr/>
          <a:lstStyle/>
          <a:p>
            <a:fld id="{728FC9AB-BEF9-454A-8A64-4C7AB9906997}" type="slidenum">
              <a:rPr lang="en-US" smtClean="0"/>
              <a:t>36</a:t>
            </a:fld>
            <a:endParaRPr lang="en-US"/>
          </a:p>
        </p:txBody>
      </p:sp>
    </p:spTree>
    <p:extLst>
      <p:ext uri="{BB962C8B-B14F-4D97-AF65-F5344CB8AC3E}">
        <p14:creationId xmlns:p14="http://schemas.microsoft.com/office/powerpoint/2010/main" val="3222708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545645" y="579474"/>
            <a:ext cx="8197114" cy="4359349"/>
          </a:xfrm>
        </p:spPr>
        <p:txBody>
          <a:bodyPr/>
          <a:lstStyle/>
          <a:p>
            <a:r>
              <a:rPr lang="en-US" sz="2000" dirty="0"/>
              <a:t>Hiring Manager </a:t>
            </a:r>
          </a:p>
          <a:p>
            <a:pPr lvl="1"/>
            <a:r>
              <a:rPr lang="en-US" sz="1600" b="0" dirty="0"/>
              <a:t>Manages the </a:t>
            </a:r>
            <a:r>
              <a:rPr lang="en-US" sz="1600" b="0" dirty="0">
                <a:hlinkClick r:id="rId4"/>
              </a:rPr>
              <a:t>hiring process </a:t>
            </a:r>
            <a:r>
              <a:rPr lang="en-US" sz="1600" b="0" dirty="0"/>
              <a:t>for the position</a:t>
            </a:r>
          </a:p>
          <a:p>
            <a:pPr lvl="1"/>
            <a:r>
              <a:rPr lang="en-US" sz="1600" b="0" dirty="0"/>
              <a:t>Does not have to be the Supervisor once the position is filled</a:t>
            </a:r>
            <a:endParaRPr lang="en-US" sz="1600" dirty="0"/>
          </a:p>
          <a:p>
            <a:r>
              <a:rPr lang="en-US" sz="2000" dirty="0"/>
              <a:t>NOAA Sponsor</a:t>
            </a:r>
          </a:p>
          <a:p>
            <a:pPr lvl="1"/>
            <a:r>
              <a:rPr lang="en-US" sz="1600" b="0" dirty="0"/>
              <a:t>NOAA Federal group lead or other federal employee who represents NOAA’s interests in the hire</a:t>
            </a:r>
          </a:p>
          <a:p>
            <a:pPr lvl="1"/>
            <a:r>
              <a:rPr lang="en-US" sz="1600" b="0" dirty="0"/>
              <a:t>Can help write the job description</a:t>
            </a:r>
          </a:p>
          <a:p>
            <a:pPr lvl="1"/>
            <a:r>
              <a:rPr lang="en-US" sz="1600" b="0" dirty="0"/>
              <a:t>Does not view resumes or serve on the hiring committee</a:t>
            </a:r>
            <a:endParaRPr lang="en-US" sz="2000" b="0" dirty="0"/>
          </a:p>
          <a:p>
            <a:r>
              <a:rPr lang="en-US" sz="2000" dirty="0"/>
              <a:t>Hiring Committee</a:t>
            </a:r>
          </a:p>
          <a:p>
            <a:pPr lvl="1"/>
            <a:r>
              <a:rPr lang="en-US" sz="1600" b="0" dirty="0"/>
              <a:t>Committee created to recruit through screening, interviewing, and making the recommendation of the finalist for the position. </a:t>
            </a:r>
          </a:p>
          <a:p>
            <a:pPr lvl="1"/>
            <a:r>
              <a:rPr lang="en-US" sz="1600" b="0" dirty="0"/>
              <a:t>Must be at least 50% UW employees and led by Hiring Manager</a:t>
            </a:r>
          </a:p>
          <a:p>
            <a:pPr lvl="1"/>
            <a:r>
              <a:rPr lang="en-US" sz="1600" b="0" dirty="0"/>
              <a:t>Can’t have NOAA federal employees on committee</a:t>
            </a:r>
            <a:endParaRPr lang="en-US" sz="2000" dirty="0"/>
          </a:p>
        </p:txBody>
      </p:sp>
      <p:sp>
        <p:nvSpPr>
          <p:cNvPr id="2" name="Title 1"/>
          <p:cNvSpPr>
            <a:spLocks noGrp="1"/>
          </p:cNvSpPr>
          <p:nvPr>
            <p:ph type="title"/>
          </p:nvPr>
        </p:nvSpPr>
        <p:spPr>
          <a:xfrm>
            <a:off x="460375" y="0"/>
            <a:ext cx="8184662" cy="621449"/>
          </a:xfrm>
        </p:spPr>
        <p:txBody>
          <a:bodyPr/>
          <a:lstStyle/>
          <a:p>
            <a:pPr algn="ctr"/>
            <a:r>
              <a:rPr lang="en-US" dirty="0"/>
              <a:t>Definitions</a:t>
            </a:r>
          </a:p>
        </p:txBody>
      </p:sp>
      <p:sp>
        <p:nvSpPr>
          <p:cNvPr id="3" name="Slide Number Placeholder 2">
            <a:extLst>
              <a:ext uri="{FF2B5EF4-FFF2-40B4-BE49-F238E27FC236}">
                <a16:creationId xmlns:a16="http://schemas.microsoft.com/office/drawing/2014/main" id="{09E9A129-12F0-81E5-31D4-E97597286CEF}"/>
              </a:ext>
            </a:extLst>
          </p:cNvPr>
          <p:cNvSpPr>
            <a:spLocks noGrp="1"/>
          </p:cNvSpPr>
          <p:nvPr>
            <p:ph type="sldNum" sz="quarter" idx="12"/>
          </p:nvPr>
        </p:nvSpPr>
        <p:spPr/>
        <p:txBody>
          <a:bodyPr/>
          <a:lstStyle/>
          <a:p>
            <a:fld id="{728FC9AB-BEF9-454A-8A64-4C7AB9906997}" type="slidenum">
              <a:rPr lang="en-US" smtClean="0"/>
              <a:t>4</a:t>
            </a:fld>
            <a:endParaRPr lang="en-US"/>
          </a:p>
        </p:txBody>
      </p:sp>
    </p:spTree>
    <p:extLst>
      <p:ext uri="{BB962C8B-B14F-4D97-AF65-F5344CB8AC3E}">
        <p14:creationId xmlns:p14="http://schemas.microsoft.com/office/powerpoint/2010/main" val="92275571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545645" y="940904"/>
            <a:ext cx="8320060" cy="4202596"/>
          </a:xfrm>
        </p:spPr>
        <p:txBody>
          <a:bodyPr/>
          <a:lstStyle/>
          <a:p>
            <a:r>
              <a:rPr lang="en-US" sz="2000" dirty="0">
                <a:hlinkClick r:id="rId4"/>
              </a:rPr>
              <a:t>Temporary Positions can be Hourly or Salaried</a:t>
            </a:r>
            <a:endParaRPr lang="en-US" sz="2000" dirty="0"/>
          </a:p>
          <a:p>
            <a:pPr lvl="1"/>
            <a:r>
              <a:rPr lang="en-US" sz="1600" b="0" dirty="0"/>
              <a:t>Deciding what is best depends on if they have a “regular work schedule”</a:t>
            </a:r>
          </a:p>
          <a:p>
            <a:pPr lvl="1"/>
            <a:r>
              <a:rPr lang="en-US" sz="1600" b="0" dirty="0"/>
              <a:t>Positions initially can’t be more than 12 months. </a:t>
            </a:r>
          </a:p>
          <a:p>
            <a:pPr lvl="1"/>
            <a:r>
              <a:rPr lang="en-US" sz="1600" b="0" dirty="0"/>
              <a:t>Can likely be extended for another 12 months after appointment end date.</a:t>
            </a:r>
          </a:p>
          <a:p>
            <a:pPr marL="457200" lvl="1" indent="0">
              <a:buNone/>
            </a:pPr>
            <a:endParaRPr lang="en-US" sz="1600" dirty="0"/>
          </a:p>
          <a:p>
            <a:r>
              <a:rPr lang="en-US" sz="2000" dirty="0"/>
              <a:t>Generally, we recommend</a:t>
            </a:r>
          </a:p>
          <a:p>
            <a:pPr lvl="1"/>
            <a:r>
              <a:rPr lang="en-US" sz="1600" dirty="0"/>
              <a:t>Fewer than 6 months and/or fewer than 20 hours per week:</a:t>
            </a:r>
            <a:r>
              <a:rPr lang="en-US" sz="1600" b="0" dirty="0"/>
              <a:t> hourly temp</a:t>
            </a:r>
          </a:p>
          <a:p>
            <a:pPr lvl="1"/>
            <a:r>
              <a:rPr lang="en-US" sz="1600" dirty="0"/>
              <a:t>Between 6-12 months and at least 20 regular scheduled hours per week:</a:t>
            </a:r>
            <a:r>
              <a:rPr lang="en-US" sz="1600" b="0" dirty="0"/>
              <a:t> salaried temp</a:t>
            </a:r>
            <a:endParaRPr lang="en-US" sz="2000" dirty="0"/>
          </a:p>
          <a:p>
            <a:r>
              <a:rPr lang="en-US" sz="2000" dirty="0"/>
              <a:t>Temp Positions must be modeled after existing UW job profiles</a:t>
            </a:r>
          </a:p>
          <a:p>
            <a:pPr lvl="1"/>
            <a:r>
              <a:rPr lang="en-US" sz="1600" b="0" dirty="0"/>
              <a:t>Min Requirements for those positions should be met and reflected in candidate resumes </a:t>
            </a:r>
          </a:p>
          <a:p>
            <a:endParaRPr lang="en-US" sz="2000" dirty="0"/>
          </a:p>
        </p:txBody>
      </p:sp>
      <p:sp>
        <p:nvSpPr>
          <p:cNvPr id="2" name="Title 1"/>
          <p:cNvSpPr>
            <a:spLocks noGrp="1"/>
          </p:cNvSpPr>
          <p:nvPr>
            <p:ph type="title"/>
          </p:nvPr>
        </p:nvSpPr>
        <p:spPr>
          <a:xfrm>
            <a:off x="369998" y="367374"/>
            <a:ext cx="8184662" cy="621449"/>
          </a:xfrm>
        </p:spPr>
        <p:txBody>
          <a:bodyPr/>
          <a:lstStyle/>
          <a:p>
            <a:pPr algn="ctr"/>
            <a:r>
              <a:rPr lang="en-US" dirty="0"/>
              <a:t>What type of position do you need? </a:t>
            </a:r>
            <a:br>
              <a:rPr lang="en-US" dirty="0"/>
            </a:br>
            <a:r>
              <a:rPr lang="en-US" sz="2000" dirty="0"/>
              <a:t>Temp</a:t>
            </a:r>
          </a:p>
        </p:txBody>
      </p:sp>
      <p:sp>
        <p:nvSpPr>
          <p:cNvPr id="3" name="Slide Number Placeholder 2">
            <a:extLst>
              <a:ext uri="{FF2B5EF4-FFF2-40B4-BE49-F238E27FC236}">
                <a16:creationId xmlns:a16="http://schemas.microsoft.com/office/drawing/2014/main" id="{79A7F18D-F5EB-CADC-1D8C-F43A706786A5}"/>
              </a:ext>
            </a:extLst>
          </p:cNvPr>
          <p:cNvSpPr>
            <a:spLocks noGrp="1"/>
          </p:cNvSpPr>
          <p:nvPr>
            <p:ph type="sldNum" sz="quarter" idx="12"/>
          </p:nvPr>
        </p:nvSpPr>
        <p:spPr/>
        <p:txBody>
          <a:bodyPr/>
          <a:lstStyle/>
          <a:p>
            <a:fld id="{728FC9AB-BEF9-454A-8A64-4C7AB9906997}" type="slidenum">
              <a:rPr lang="en-US" smtClean="0"/>
              <a:t>5</a:t>
            </a:fld>
            <a:endParaRPr lang="en-US"/>
          </a:p>
        </p:txBody>
      </p:sp>
    </p:spTree>
    <p:extLst>
      <p:ext uri="{BB962C8B-B14F-4D97-AF65-F5344CB8AC3E}">
        <p14:creationId xmlns:p14="http://schemas.microsoft.com/office/powerpoint/2010/main" val="301485460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74515" y="1056893"/>
            <a:ext cx="2973732" cy="3880889"/>
          </a:xfrm>
        </p:spPr>
        <p:txBody>
          <a:bodyPr/>
          <a:lstStyle/>
          <a:p>
            <a:r>
              <a:rPr lang="en-US" sz="2000" dirty="0">
                <a:hlinkClick r:id="rId4"/>
              </a:rPr>
              <a:t>Postdoc Positions</a:t>
            </a:r>
            <a:endParaRPr lang="en-US" sz="2000" dirty="0"/>
          </a:p>
          <a:p>
            <a:pPr lvl="1"/>
            <a:r>
              <a:rPr lang="en-US" sz="1600" b="0" dirty="0"/>
              <a:t>Must be at least 1-year appointments</a:t>
            </a:r>
          </a:p>
          <a:p>
            <a:pPr lvl="1"/>
            <a:r>
              <a:rPr lang="en-US" sz="1600" b="0" dirty="0"/>
              <a:t>Salary is dependent on prior Postdoc experience </a:t>
            </a:r>
          </a:p>
          <a:p>
            <a:pPr lvl="1"/>
            <a:r>
              <a:rPr lang="en-US" sz="1600" b="0" dirty="0"/>
              <a:t>Limited to 5 years/60 months</a:t>
            </a:r>
          </a:p>
          <a:p>
            <a:pPr lvl="1"/>
            <a:r>
              <a:rPr lang="en-US" sz="1600" b="0" dirty="0"/>
              <a:t>Postdoc Hiring Request Form</a:t>
            </a:r>
          </a:p>
          <a:p>
            <a:pPr lvl="1"/>
            <a:r>
              <a:rPr lang="en-US" sz="1600" b="0" dirty="0"/>
              <a:t>Academic Unit/Mentor</a:t>
            </a:r>
          </a:p>
          <a:p>
            <a:pPr lvl="1"/>
            <a:r>
              <a:rPr lang="en-US" sz="1600" b="0" dirty="0"/>
              <a:t>CICOES can sponsor </a:t>
            </a:r>
            <a:r>
              <a:rPr lang="en-US" sz="1600" b="0" dirty="0">
                <a:hlinkClick r:id="rId5"/>
              </a:rPr>
              <a:t>Visa</a:t>
            </a:r>
            <a:endParaRPr lang="en-US" sz="1600" b="0" dirty="0"/>
          </a:p>
          <a:p>
            <a:endParaRPr lang="en-US" sz="2000" dirty="0"/>
          </a:p>
        </p:txBody>
      </p:sp>
      <p:sp>
        <p:nvSpPr>
          <p:cNvPr id="2" name="Title 1"/>
          <p:cNvSpPr>
            <a:spLocks noGrp="1"/>
          </p:cNvSpPr>
          <p:nvPr>
            <p:ph type="title"/>
          </p:nvPr>
        </p:nvSpPr>
        <p:spPr>
          <a:xfrm>
            <a:off x="460375" y="284672"/>
            <a:ext cx="8184662" cy="621449"/>
          </a:xfrm>
        </p:spPr>
        <p:txBody>
          <a:bodyPr/>
          <a:lstStyle/>
          <a:p>
            <a:pPr algn="ctr"/>
            <a:r>
              <a:rPr lang="en-US" dirty="0"/>
              <a:t>What type of position do you need?</a:t>
            </a:r>
            <a:br>
              <a:rPr lang="en-US" dirty="0"/>
            </a:br>
            <a:r>
              <a:rPr lang="en-US" sz="2000" dirty="0"/>
              <a:t>Postdocs</a:t>
            </a:r>
          </a:p>
        </p:txBody>
      </p:sp>
      <p:sp>
        <p:nvSpPr>
          <p:cNvPr id="4" name="Slide Number Placeholder 3">
            <a:extLst>
              <a:ext uri="{FF2B5EF4-FFF2-40B4-BE49-F238E27FC236}">
                <a16:creationId xmlns:a16="http://schemas.microsoft.com/office/drawing/2014/main" id="{65E6BD5A-1A57-752D-85C1-F6663B0B8598}"/>
              </a:ext>
            </a:extLst>
          </p:cNvPr>
          <p:cNvSpPr>
            <a:spLocks noGrp="1"/>
          </p:cNvSpPr>
          <p:nvPr>
            <p:ph type="sldNum" sz="quarter" idx="12"/>
          </p:nvPr>
        </p:nvSpPr>
        <p:spPr/>
        <p:txBody>
          <a:bodyPr/>
          <a:lstStyle/>
          <a:p>
            <a:fld id="{728FC9AB-BEF9-454A-8A64-4C7AB9906997}" type="slidenum">
              <a:rPr lang="en-US" smtClean="0"/>
              <a:t>6</a:t>
            </a:fld>
            <a:endParaRPr lang="en-US"/>
          </a:p>
        </p:txBody>
      </p:sp>
      <p:pic>
        <p:nvPicPr>
          <p:cNvPr id="7" name="Picture 6">
            <a:extLst>
              <a:ext uri="{FF2B5EF4-FFF2-40B4-BE49-F238E27FC236}">
                <a16:creationId xmlns:a16="http://schemas.microsoft.com/office/drawing/2014/main" id="{C2B28F30-F35E-2E62-6368-35D42F118C85}"/>
              </a:ext>
            </a:extLst>
          </p:cNvPr>
          <p:cNvPicPr>
            <a:picLocks noChangeAspect="1"/>
          </p:cNvPicPr>
          <p:nvPr/>
        </p:nvPicPr>
        <p:blipFill>
          <a:blip r:embed="rId6"/>
          <a:stretch>
            <a:fillRect/>
          </a:stretch>
        </p:blipFill>
        <p:spPr>
          <a:xfrm>
            <a:off x="3418574" y="1217132"/>
            <a:ext cx="5559997" cy="3340720"/>
          </a:xfrm>
          <a:prstGeom prst="rect">
            <a:avLst/>
          </a:prstGeom>
        </p:spPr>
      </p:pic>
    </p:spTree>
    <p:extLst>
      <p:ext uri="{BB962C8B-B14F-4D97-AF65-F5344CB8AC3E}">
        <p14:creationId xmlns:p14="http://schemas.microsoft.com/office/powerpoint/2010/main" val="384934627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71141" y="1116414"/>
            <a:ext cx="8197114" cy="3853456"/>
          </a:xfrm>
        </p:spPr>
        <p:txBody>
          <a:bodyPr/>
          <a:lstStyle/>
          <a:p>
            <a:r>
              <a:rPr lang="en-US" sz="2000" dirty="0"/>
              <a:t>Temp Positions can be direct hires or competitive</a:t>
            </a:r>
          </a:p>
          <a:p>
            <a:pPr lvl="1"/>
            <a:r>
              <a:rPr lang="en-US" sz="1600" b="0" dirty="0"/>
              <a:t>If you have an individual in mind for a position, ensure they meet the minimum requirements and provide the following</a:t>
            </a:r>
          </a:p>
          <a:p>
            <a:pPr lvl="2"/>
            <a:r>
              <a:rPr lang="en-US" sz="1400" b="0" dirty="0"/>
              <a:t>Full Name</a:t>
            </a:r>
          </a:p>
          <a:p>
            <a:pPr lvl="2"/>
            <a:r>
              <a:rPr lang="en-US" sz="1400" b="0" dirty="0"/>
              <a:t>If they are a former UW employee</a:t>
            </a:r>
          </a:p>
          <a:p>
            <a:pPr lvl="2"/>
            <a:r>
              <a:rPr lang="en-US" sz="1400" b="0" dirty="0"/>
              <a:t>Their email address (They will be emailed the link to apply)</a:t>
            </a:r>
          </a:p>
          <a:p>
            <a:pPr lvl="2"/>
            <a:r>
              <a:rPr lang="en-US" sz="1400" b="0" dirty="0"/>
              <a:t>Reason for temporary position (usually it is a project of short term nature)</a:t>
            </a:r>
          </a:p>
          <a:p>
            <a:pPr lvl="2"/>
            <a:r>
              <a:rPr lang="en-US" sz="1400" b="0" dirty="0"/>
              <a:t>Position Duration</a:t>
            </a:r>
          </a:p>
          <a:p>
            <a:pPr lvl="2"/>
            <a:r>
              <a:rPr lang="en-US" sz="1400" b="0" dirty="0"/>
              <a:t>Proposed hours per week</a:t>
            </a:r>
          </a:p>
          <a:p>
            <a:pPr lvl="2"/>
            <a:r>
              <a:rPr lang="en-US" sz="1400" b="0" dirty="0"/>
              <a:t>Proposed Pay (must still fall within job profile range)</a:t>
            </a:r>
          </a:p>
          <a:p>
            <a:r>
              <a:rPr lang="en-US" sz="2000" dirty="0"/>
              <a:t>Permanent Positions *must be* competitive</a:t>
            </a:r>
          </a:p>
          <a:p>
            <a:pPr lvl="1"/>
            <a:r>
              <a:rPr lang="en-US" sz="1600" b="0" dirty="0"/>
              <a:t>But we can limit the candidate pool to UW employees </a:t>
            </a:r>
          </a:p>
          <a:p>
            <a:pPr lvl="1"/>
            <a:r>
              <a:rPr lang="en-US" sz="1600" b="0" dirty="0"/>
              <a:t>Permanent Positions represented by the RSE Union are subject to the </a:t>
            </a:r>
            <a:r>
              <a:rPr lang="en-US" sz="1600" b="0" dirty="0">
                <a:hlinkClick r:id="rId4"/>
              </a:rPr>
              <a:t>re-hire list</a:t>
            </a:r>
            <a:endParaRPr lang="en-US" sz="2000" dirty="0"/>
          </a:p>
          <a:p>
            <a:endParaRPr lang="en-US" sz="2000" dirty="0"/>
          </a:p>
        </p:txBody>
      </p:sp>
      <p:sp>
        <p:nvSpPr>
          <p:cNvPr id="2" name="Title 1"/>
          <p:cNvSpPr>
            <a:spLocks noGrp="1"/>
          </p:cNvSpPr>
          <p:nvPr>
            <p:ph type="title"/>
          </p:nvPr>
        </p:nvSpPr>
        <p:spPr>
          <a:xfrm>
            <a:off x="460375" y="369733"/>
            <a:ext cx="8184662" cy="544667"/>
          </a:xfrm>
        </p:spPr>
        <p:txBody>
          <a:bodyPr/>
          <a:lstStyle/>
          <a:p>
            <a:pPr algn="ctr"/>
            <a:r>
              <a:rPr lang="en-US" dirty="0"/>
              <a:t>Direct Hires vs. Competitive Positions</a:t>
            </a:r>
          </a:p>
        </p:txBody>
      </p:sp>
      <p:sp>
        <p:nvSpPr>
          <p:cNvPr id="3" name="Slide Number Placeholder 2">
            <a:extLst>
              <a:ext uri="{FF2B5EF4-FFF2-40B4-BE49-F238E27FC236}">
                <a16:creationId xmlns:a16="http://schemas.microsoft.com/office/drawing/2014/main" id="{2346CF8A-9721-7C94-7190-6B9B56658C46}"/>
              </a:ext>
            </a:extLst>
          </p:cNvPr>
          <p:cNvSpPr>
            <a:spLocks noGrp="1"/>
          </p:cNvSpPr>
          <p:nvPr>
            <p:ph type="sldNum" sz="quarter" idx="12"/>
          </p:nvPr>
        </p:nvSpPr>
        <p:spPr/>
        <p:txBody>
          <a:bodyPr/>
          <a:lstStyle/>
          <a:p>
            <a:fld id="{728FC9AB-BEF9-454A-8A64-4C7AB9906997}" type="slidenum">
              <a:rPr lang="en-US" smtClean="0"/>
              <a:t>7</a:t>
            </a:fld>
            <a:endParaRPr lang="en-US"/>
          </a:p>
        </p:txBody>
      </p:sp>
    </p:spTree>
    <p:extLst>
      <p:ext uri="{BB962C8B-B14F-4D97-AF65-F5344CB8AC3E}">
        <p14:creationId xmlns:p14="http://schemas.microsoft.com/office/powerpoint/2010/main" val="40463393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47923" y="1095473"/>
            <a:ext cx="8197114" cy="3797614"/>
          </a:xfrm>
        </p:spPr>
        <p:txBody>
          <a:bodyPr/>
          <a:lstStyle/>
          <a:p>
            <a:r>
              <a:rPr lang="en-US" sz="2000" b="0" dirty="0"/>
              <a:t>Research Scientist/Engineer (1, 2, 3, 4, Senior) are the most common job titles at CICOES</a:t>
            </a:r>
          </a:p>
          <a:p>
            <a:pPr lvl="1"/>
            <a:r>
              <a:rPr lang="en-US" sz="1600" b="0" dirty="0"/>
              <a:t>RSE Assistant through 4 are considered “represented staff” and are represented by the UAW RSE union</a:t>
            </a:r>
          </a:p>
          <a:p>
            <a:pPr lvl="1"/>
            <a:r>
              <a:rPr lang="en-US" sz="1600" b="0" dirty="0"/>
              <a:t>RSE Senior, Principal, and Senior Principal are considered “professional staff”</a:t>
            </a:r>
          </a:p>
          <a:p>
            <a:r>
              <a:rPr lang="en-US" sz="2000" b="0" dirty="0"/>
              <a:t>Other options in the Research category include </a:t>
            </a:r>
            <a:r>
              <a:rPr lang="en-US" sz="2000" dirty="0">
                <a:hlinkClick r:id="rId4"/>
              </a:rPr>
              <a:t>Research Consultant</a:t>
            </a:r>
            <a:r>
              <a:rPr lang="en-US" sz="2000" b="0" dirty="0"/>
              <a:t> (more focused on data management) and </a:t>
            </a:r>
            <a:r>
              <a:rPr lang="en-US" sz="2000" dirty="0">
                <a:hlinkClick r:id="rId5"/>
              </a:rPr>
              <a:t>Research Coordinator</a:t>
            </a:r>
            <a:endParaRPr lang="en-US" sz="2000" dirty="0"/>
          </a:p>
          <a:p>
            <a:r>
              <a:rPr lang="en-US" sz="2000" b="0" dirty="0"/>
              <a:t>Use the RSE Career Path Guideline PDF document for guidance on which RSE position aligns with your hiring needs</a:t>
            </a:r>
          </a:p>
          <a:p>
            <a:endParaRPr lang="en-US" sz="2000" dirty="0"/>
          </a:p>
          <a:p>
            <a:endParaRPr lang="en-US" sz="2000" dirty="0"/>
          </a:p>
          <a:p>
            <a:endParaRPr lang="en-US" sz="2000" dirty="0"/>
          </a:p>
        </p:txBody>
      </p:sp>
      <p:sp>
        <p:nvSpPr>
          <p:cNvPr id="2" name="Title 1"/>
          <p:cNvSpPr>
            <a:spLocks noGrp="1"/>
          </p:cNvSpPr>
          <p:nvPr>
            <p:ph type="title"/>
          </p:nvPr>
        </p:nvSpPr>
        <p:spPr>
          <a:xfrm>
            <a:off x="460375" y="369733"/>
            <a:ext cx="8184662" cy="558627"/>
          </a:xfrm>
        </p:spPr>
        <p:txBody>
          <a:bodyPr/>
          <a:lstStyle/>
          <a:p>
            <a:pPr algn="ctr"/>
            <a:r>
              <a:rPr lang="en-US" dirty="0"/>
              <a:t>Which job title best fits the position?</a:t>
            </a:r>
          </a:p>
        </p:txBody>
      </p:sp>
      <p:sp>
        <p:nvSpPr>
          <p:cNvPr id="3" name="Slide Number Placeholder 2">
            <a:extLst>
              <a:ext uri="{FF2B5EF4-FFF2-40B4-BE49-F238E27FC236}">
                <a16:creationId xmlns:a16="http://schemas.microsoft.com/office/drawing/2014/main" id="{4406F455-FC73-7F4B-6227-3B97D0218054}"/>
              </a:ext>
            </a:extLst>
          </p:cNvPr>
          <p:cNvSpPr>
            <a:spLocks noGrp="1"/>
          </p:cNvSpPr>
          <p:nvPr>
            <p:ph type="sldNum" sz="quarter" idx="12"/>
          </p:nvPr>
        </p:nvSpPr>
        <p:spPr/>
        <p:txBody>
          <a:bodyPr/>
          <a:lstStyle/>
          <a:p>
            <a:fld id="{728FC9AB-BEF9-454A-8A64-4C7AB9906997}" type="slidenum">
              <a:rPr lang="en-US" smtClean="0"/>
              <a:t>8</a:t>
            </a:fld>
            <a:endParaRPr lang="en-US"/>
          </a:p>
        </p:txBody>
      </p:sp>
    </p:spTree>
    <p:extLst>
      <p:ext uri="{BB962C8B-B14F-4D97-AF65-F5344CB8AC3E}">
        <p14:creationId xmlns:p14="http://schemas.microsoft.com/office/powerpoint/2010/main" val="52014651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47923" y="1381335"/>
            <a:ext cx="8197114" cy="3511752"/>
          </a:xfrm>
        </p:spPr>
        <p:txBody>
          <a:bodyPr/>
          <a:lstStyle/>
          <a:p>
            <a:endParaRPr lang="en-US" sz="2000" dirty="0"/>
          </a:p>
          <a:p>
            <a:endParaRPr lang="en-US" sz="2000" dirty="0"/>
          </a:p>
          <a:p>
            <a:endParaRPr lang="en-US" sz="2000" dirty="0"/>
          </a:p>
        </p:txBody>
      </p:sp>
      <p:sp>
        <p:nvSpPr>
          <p:cNvPr id="2" name="Title 1"/>
          <p:cNvSpPr>
            <a:spLocks noGrp="1"/>
          </p:cNvSpPr>
          <p:nvPr>
            <p:ph type="title"/>
          </p:nvPr>
        </p:nvSpPr>
        <p:spPr>
          <a:xfrm>
            <a:off x="508222" y="141133"/>
            <a:ext cx="8184662" cy="558627"/>
          </a:xfrm>
        </p:spPr>
        <p:txBody>
          <a:bodyPr/>
          <a:lstStyle/>
          <a:p>
            <a:r>
              <a:rPr lang="en-US" dirty="0"/>
              <a:t>Which job title best fits the position?</a:t>
            </a:r>
          </a:p>
        </p:txBody>
      </p:sp>
      <p:pic>
        <p:nvPicPr>
          <p:cNvPr id="3" name="Picture 2"/>
          <p:cNvPicPr>
            <a:picLocks noChangeAspect="1"/>
          </p:cNvPicPr>
          <p:nvPr/>
        </p:nvPicPr>
        <p:blipFill rotWithShape="1">
          <a:blip r:embed="rId3"/>
          <a:srcRect l="57258" t="19445" r="12118" b="31861"/>
          <a:stretch/>
        </p:blipFill>
        <p:spPr>
          <a:xfrm>
            <a:off x="216953" y="951614"/>
            <a:ext cx="8659054" cy="3872361"/>
          </a:xfrm>
          <a:prstGeom prst="rect">
            <a:avLst/>
          </a:prstGeom>
        </p:spPr>
      </p:pic>
      <p:sp>
        <p:nvSpPr>
          <p:cNvPr id="4" name="Slide Number Placeholder 3">
            <a:extLst>
              <a:ext uri="{FF2B5EF4-FFF2-40B4-BE49-F238E27FC236}">
                <a16:creationId xmlns:a16="http://schemas.microsoft.com/office/drawing/2014/main" id="{44210062-36FF-1D87-6CB0-644968D8A80F}"/>
              </a:ext>
            </a:extLst>
          </p:cNvPr>
          <p:cNvSpPr>
            <a:spLocks noGrp="1"/>
          </p:cNvSpPr>
          <p:nvPr>
            <p:ph type="sldNum" sz="quarter" idx="12"/>
          </p:nvPr>
        </p:nvSpPr>
        <p:spPr/>
        <p:txBody>
          <a:bodyPr/>
          <a:lstStyle/>
          <a:p>
            <a:fld id="{728FC9AB-BEF9-454A-8A64-4C7AB9906997}" type="slidenum">
              <a:rPr lang="en-US" smtClean="0"/>
              <a:t>9</a:t>
            </a:fld>
            <a:endParaRPr lang="en-US"/>
          </a:p>
        </p:txBody>
      </p:sp>
    </p:spTree>
    <p:extLst>
      <p:ext uri="{BB962C8B-B14F-4D97-AF65-F5344CB8AC3E}">
        <p14:creationId xmlns:p14="http://schemas.microsoft.com/office/powerpoint/2010/main" val="163532986"/>
      </p:ext>
    </p:extLst>
  </p:cSld>
  <p:clrMapOvr>
    <a:masterClrMapping/>
  </p:clrMapOvr>
</p:sld>
</file>

<file path=ppt/theme/theme1.xml><?xml version="1.0" encoding="utf-8"?>
<a:theme xmlns:a="http://schemas.openxmlformats.org/drawingml/2006/main" name="Custom Design">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1_Custom Design">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themeOverride>
</file>

<file path=ppt/theme/themeOverride2.xml><?xml version="1.0" encoding="utf-8"?>
<a:themeOverride xmlns:a="http://schemas.openxmlformats.org/drawingml/2006/main">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themeOverride>
</file>

<file path=ppt/theme/themeOverride3.xml><?xml version="1.0" encoding="utf-8"?>
<a:themeOverride xmlns:a="http://schemas.openxmlformats.org/drawingml/2006/main">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themeOverride>
</file>

<file path=ppt/theme/themeOverride4.xml><?xml version="1.0" encoding="utf-8"?>
<a:themeOverride xmlns:a="http://schemas.openxmlformats.org/drawingml/2006/main">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themeOverride>
</file>

<file path=ppt/theme/themeOverride5.xml><?xml version="1.0" encoding="utf-8"?>
<a:themeOverride xmlns:a="http://schemas.openxmlformats.org/drawingml/2006/main">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themeOverride>
</file>

<file path=ppt/theme/themeOverride6.xml><?xml version="1.0" encoding="utf-8"?>
<a:themeOverride xmlns:a="http://schemas.openxmlformats.org/drawingml/2006/main">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themeOverride>
</file>

<file path=ppt/theme/themeOverride7.xml><?xml version="1.0" encoding="utf-8"?>
<a:themeOverride xmlns:a="http://schemas.openxmlformats.org/drawingml/2006/main">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themeOverride>
</file>

<file path=docProps/app.xml><?xml version="1.0" encoding="utf-8"?>
<Properties xmlns="http://schemas.openxmlformats.org/officeDocument/2006/extended-properties" xmlns:vt="http://schemas.openxmlformats.org/officeDocument/2006/docPropsVTypes">
  <Template/>
  <TotalTime>19027</TotalTime>
  <Words>3905</Words>
  <Application>Microsoft Office PowerPoint</Application>
  <PresentationFormat>On-screen Show (16:9)</PresentationFormat>
  <Paragraphs>403</Paragraphs>
  <Slides>36</Slides>
  <Notes>33</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36</vt:i4>
      </vt:variant>
    </vt:vector>
  </HeadingPairs>
  <TitlesOfParts>
    <vt:vector size="55" baseType="lpstr">
      <vt:lpstr>Aptos</vt:lpstr>
      <vt:lpstr>Aptos Display</vt:lpstr>
      <vt:lpstr>Arial</vt:lpstr>
      <vt:lpstr>Calibri</vt:lpstr>
      <vt:lpstr>Calibri Light</vt:lpstr>
      <vt:lpstr>Corbel</vt:lpstr>
      <vt:lpstr>Encode Sans Normal</vt:lpstr>
      <vt:lpstr>Encode Sans Normal Black</vt:lpstr>
      <vt:lpstr>Lucida Grande</vt:lpstr>
      <vt:lpstr>Open Sans</vt:lpstr>
      <vt:lpstr>Open Sans Light</vt:lpstr>
      <vt:lpstr>Symbol</vt:lpstr>
      <vt:lpstr>Uni Sans</vt:lpstr>
      <vt:lpstr>Wingdings</vt:lpstr>
      <vt:lpstr>Custom Design</vt:lpstr>
      <vt:lpstr>2_Custom Design</vt:lpstr>
      <vt:lpstr>3_Custom Design</vt:lpstr>
      <vt:lpstr>1_Custom Design</vt:lpstr>
      <vt:lpstr>Office Theme</vt:lpstr>
      <vt:lpstr>PowerPoint Presentation</vt:lpstr>
      <vt:lpstr>Welcome</vt:lpstr>
      <vt:lpstr>Agenda</vt:lpstr>
      <vt:lpstr>Definitions</vt:lpstr>
      <vt:lpstr>What type of position do you need?  Temp</vt:lpstr>
      <vt:lpstr>What type of position do you need? Postdocs</vt:lpstr>
      <vt:lpstr>Direct Hires vs. Competitive Positions</vt:lpstr>
      <vt:lpstr>Which job title best fits the position?</vt:lpstr>
      <vt:lpstr>Which job title best fits the position?</vt:lpstr>
      <vt:lpstr>Funding Questions</vt:lpstr>
      <vt:lpstr>Writing a strong job description</vt:lpstr>
      <vt:lpstr>Business Title/Job Profile</vt:lpstr>
      <vt:lpstr>VISA Eligibility </vt:lpstr>
      <vt:lpstr>Salary Range</vt:lpstr>
      <vt:lpstr>Paperwork!</vt:lpstr>
      <vt:lpstr>Approval Process: Position Creation</vt:lpstr>
      <vt:lpstr>Approval Process: Position Requisition</vt:lpstr>
      <vt:lpstr>Approval Process: Position Requisition</vt:lpstr>
      <vt:lpstr>Advertising</vt:lpstr>
      <vt:lpstr>Applying to Requisitions</vt:lpstr>
      <vt:lpstr>Applying to Requisitions</vt:lpstr>
      <vt:lpstr>Internal vs. External Applicants</vt:lpstr>
      <vt:lpstr>Hiring Manager Training</vt:lpstr>
      <vt:lpstr>Hiring Committee</vt:lpstr>
      <vt:lpstr>Hiring Committee Recommendation</vt:lpstr>
      <vt:lpstr>Workday Workbench</vt:lpstr>
      <vt:lpstr>Workday Workbench</vt:lpstr>
      <vt:lpstr>PowerPoint Presentation</vt:lpstr>
      <vt:lpstr>The Interview Process</vt:lpstr>
      <vt:lpstr>PowerPoint Presentation</vt:lpstr>
      <vt:lpstr>Reference checks</vt:lpstr>
      <vt:lpstr>Extending an offer</vt:lpstr>
      <vt:lpstr>A note on start dates</vt:lpstr>
      <vt:lpstr>Offer acceptance</vt:lpstr>
      <vt:lpstr>Things to remember</vt:lpstr>
      <vt:lpstr>A few 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Carol Perez</cp:lastModifiedBy>
  <cp:revision>95</cp:revision>
  <dcterms:created xsi:type="dcterms:W3CDTF">2014-10-14T00:51:43Z</dcterms:created>
  <dcterms:modified xsi:type="dcterms:W3CDTF">2026-07-01T16:36:30Z</dcterms:modified>
</cp:coreProperties>
</file>